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71"/>
  </p:notesMasterIdLst>
  <p:sldIdLst>
    <p:sldId id="271" r:id="rId2"/>
    <p:sldId id="265" r:id="rId3"/>
    <p:sldId id="267" r:id="rId4"/>
    <p:sldId id="272" r:id="rId5"/>
    <p:sldId id="268" r:id="rId6"/>
    <p:sldId id="274" r:id="rId7"/>
    <p:sldId id="269" r:id="rId8"/>
    <p:sldId id="281" r:id="rId9"/>
    <p:sldId id="273" r:id="rId10"/>
    <p:sldId id="297" r:id="rId11"/>
    <p:sldId id="361" r:id="rId12"/>
    <p:sldId id="323" r:id="rId13"/>
    <p:sldId id="293" r:id="rId14"/>
    <p:sldId id="312" r:id="rId15"/>
    <p:sldId id="319" r:id="rId16"/>
    <p:sldId id="316" r:id="rId17"/>
    <p:sldId id="324" r:id="rId18"/>
    <p:sldId id="317" r:id="rId19"/>
    <p:sldId id="288" r:id="rId20"/>
    <p:sldId id="320" r:id="rId21"/>
    <p:sldId id="322" r:id="rId22"/>
    <p:sldId id="321" r:id="rId23"/>
    <p:sldId id="286" r:id="rId24"/>
    <p:sldId id="325" r:id="rId25"/>
    <p:sldId id="287" r:id="rId26"/>
    <p:sldId id="330" r:id="rId27"/>
    <p:sldId id="374" r:id="rId28"/>
    <p:sldId id="328" r:id="rId29"/>
    <p:sldId id="329" r:id="rId30"/>
    <p:sldId id="331" r:id="rId31"/>
    <p:sldId id="275" r:id="rId32"/>
    <p:sldId id="332" r:id="rId33"/>
    <p:sldId id="362" r:id="rId34"/>
    <p:sldId id="363" r:id="rId35"/>
    <p:sldId id="366" r:id="rId36"/>
    <p:sldId id="370" r:id="rId37"/>
    <p:sldId id="369" r:id="rId38"/>
    <p:sldId id="371" r:id="rId39"/>
    <p:sldId id="315" r:id="rId40"/>
    <p:sldId id="341" r:id="rId41"/>
    <p:sldId id="346" r:id="rId42"/>
    <p:sldId id="355" r:id="rId43"/>
    <p:sldId id="353" r:id="rId44"/>
    <p:sldId id="352" r:id="rId45"/>
    <p:sldId id="347" r:id="rId46"/>
    <p:sldId id="327" r:id="rId47"/>
    <p:sldId id="310" r:id="rId48"/>
    <p:sldId id="372" r:id="rId49"/>
    <p:sldId id="311" r:id="rId50"/>
    <p:sldId id="359" r:id="rId51"/>
    <p:sldId id="348" r:id="rId52"/>
    <p:sldId id="354" r:id="rId53"/>
    <p:sldId id="356" r:id="rId54"/>
    <p:sldId id="349" r:id="rId55"/>
    <p:sldId id="350" r:id="rId56"/>
    <p:sldId id="358" r:id="rId57"/>
    <p:sldId id="337" r:id="rId58"/>
    <p:sldId id="345" r:id="rId59"/>
    <p:sldId id="338" r:id="rId60"/>
    <p:sldId id="314" r:id="rId61"/>
    <p:sldId id="364" r:id="rId62"/>
    <p:sldId id="373" r:id="rId63"/>
    <p:sldId id="308" r:id="rId64"/>
    <p:sldId id="365" r:id="rId65"/>
    <p:sldId id="375" r:id="rId66"/>
    <p:sldId id="276" r:id="rId67"/>
    <p:sldId id="298" r:id="rId68"/>
    <p:sldId id="299" r:id="rId69"/>
    <p:sldId id="270" r:id="rId70"/>
  </p:sldIdLst>
  <p:sldSz cx="9906000" cy="6858000" type="A4"/>
  <p:notesSz cx="6858000" cy="9144000"/>
  <p:embeddedFontLst>
    <p:embeddedFont>
      <p:font typeface="Sandoll 삼립호빵체 TTF Outline" panose="00000500000000000000" pitchFamily="2" charset="-127"/>
      <p:bold r:id="rId72"/>
    </p:embeddedFont>
    <p:embeddedFont>
      <p:font typeface="맑은 고딕" panose="020B0503020000020004" pitchFamily="50" charset="-127"/>
      <p:regular r:id="rId73"/>
      <p:bold r:id="rId74"/>
    </p:embeddedFont>
    <p:embeddedFont>
      <p:font typeface="리디바탕" panose="020B0600000101010101" pitchFamily="34" charset="-127"/>
      <p:regular r:id="rId7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C424B20-7107-43C1-8FD6-FD466B8B7526}">
          <p14:sldIdLst>
            <p14:sldId id="271"/>
            <p14:sldId id="265"/>
            <p14:sldId id="267"/>
            <p14:sldId id="272"/>
            <p14:sldId id="268"/>
            <p14:sldId id="274"/>
            <p14:sldId id="269"/>
            <p14:sldId id="281"/>
            <p14:sldId id="273"/>
            <p14:sldId id="297"/>
            <p14:sldId id="361"/>
            <p14:sldId id="323"/>
            <p14:sldId id="293"/>
            <p14:sldId id="312"/>
            <p14:sldId id="319"/>
            <p14:sldId id="316"/>
            <p14:sldId id="324"/>
            <p14:sldId id="317"/>
            <p14:sldId id="288"/>
            <p14:sldId id="320"/>
            <p14:sldId id="322"/>
            <p14:sldId id="321"/>
            <p14:sldId id="286"/>
            <p14:sldId id="325"/>
            <p14:sldId id="287"/>
            <p14:sldId id="330"/>
            <p14:sldId id="374"/>
            <p14:sldId id="328"/>
            <p14:sldId id="329"/>
            <p14:sldId id="331"/>
            <p14:sldId id="275"/>
            <p14:sldId id="332"/>
            <p14:sldId id="362"/>
            <p14:sldId id="363"/>
            <p14:sldId id="366"/>
            <p14:sldId id="370"/>
            <p14:sldId id="369"/>
            <p14:sldId id="371"/>
            <p14:sldId id="315"/>
            <p14:sldId id="341"/>
            <p14:sldId id="346"/>
            <p14:sldId id="355"/>
            <p14:sldId id="353"/>
            <p14:sldId id="352"/>
            <p14:sldId id="347"/>
            <p14:sldId id="327"/>
            <p14:sldId id="310"/>
            <p14:sldId id="372"/>
            <p14:sldId id="311"/>
            <p14:sldId id="359"/>
            <p14:sldId id="348"/>
            <p14:sldId id="354"/>
            <p14:sldId id="356"/>
            <p14:sldId id="349"/>
            <p14:sldId id="350"/>
            <p14:sldId id="358"/>
            <p14:sldId id="337"/>
            <p14:sldId id="345"/>
            <p14:sldId id="338"/>
            <p14:sldId id="314"/>
            <p14:sldId id="364"/>
            <p14:sldId id="373"/>
            <p14:sldId id="308"/>
            <p14:sldId id="365"/>
            <p14:sldId id="375"/>
            <p14:sldId id="276"/>
            <p14:sldId id="298"/>
            <p14:sldId id="29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F9D"/>
    <a:srgbClr val="47887E"/>
    <a:srgbClr val="D69F82"/>
    <a:srgbClr val="3C91C5"/>
    <a:srgbClr val="FFAFAF"/>
    <a:srgbClr val="12C6FE"/>
    <a:srgbClr val="9C46A0"/>
    <a:srgbClr val="2D7A9E"/>
    <a:srgbClr val="550D71"/>
    <a:srgbClr val="3F3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75" d="100"/>
          <a:sy n="75" d="100"/>
        </p:scale>
        <p:origin x="84" y="36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fld id="{60A7469E-D59B-4B45-A2DC-409AA8C0B1D7}" type="datetimeFigureOut">
              <a:rPr lang="ko-KR" altLang="en-US" smtClean="0"/>
              <a:pPr/>
              <a:t>2021-06-28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fld id="{7CEFE7FE-5073-4503-9C86-85D6EAE845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01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리디바탕" panose="020B0600000101010101" pitchFamily="34" charset="-127"/>
        <a:ea typeface="리디바탕" panose="020B0600000101010101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리디바탕" panose="020B0600000101010101" pitchFamily="34" charset="-127"/>
        <a:ea typeface="리디바탕" panose="020B0600000101010101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리디바탕" panose="020B0600000101010101" pitchFamily="34" charset="-127"/>
        <a:ea typeface="리디바탕" panose="020B0600000101010101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리디바탕" panose="020B0600000101010101" pitchFamily="34" charset="-127"/>
        <a:ea typeface="리디바탕" panose="020B0600000101010101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리디바탕" panose="020B0600000101010101" pitchFamily="34" charset="-127"/>
        <a:ea typeface="리디바탕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1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67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42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27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16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4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7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16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2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72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5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fld id="{945E1BE0-C3BD-461E-A096-EE164AFC1168}" type="datetimeFigureOut">
              <a:rPr lang="ko-KR" altLang="en-US" smtClean="0"/>
              <a:pPr/>
              <a:t>2021-06-28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defRPr>
            </a:lvl1pPr>
          </a:lstStyle>
          <a:p>
            <a:fld id="{3E3694AB-43AD-492D-AD0D-A8858EC152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20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리디바탕" panose="020B0600000101010101" pitchFamily="34" charset="-127"/>
          <a:ea typeface="리디바탕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109:8080/teamc2/00board/main.jsp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4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컴포지션 1">
            <a:hlinkClick r:id="" action="ppaction://media"/>
            <a:extLst>
              <a:ext uri="{FF2B5EF4-FFF2-40B4-BE49-F238E27FC236}">
                <a16:creationId xmlns:a16="http://schemas.microsoft.com/office/drawing/2014/main" id="{C257575F-AC98-47B7-8E9C-4307A77FF8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653BE-F9C4-40E7-BC7C-046887439D68}"/>
              </a:ext>
            </a:extLst>
          </p:cNvPr>
          <p:cNvSpPr txBox="1"/>
          <p:nvPr/>
        </p:nvSpPr>
        <p:spPr>
          <a:xfrm>
            <a:off x="551543" y="1795169"/>
            <a:ext cx="6611105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76200">
                    <a:srgbClr val="12C6FE">
                      <a:alpha val="73000"/>
                    </a:srgb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T</a:t>
            </a:r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76200">
                    <a:srgbClr val="9C46A0">
                      <a:alpha val="73000"/>
                    </a:srgb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E</a:t>
            </a:r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76200">
                    <a:srgbClr val="D69F82">
                      <a:alpha val="73000"/>
                    </a:srgb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A</a:t>
            </a:r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76200">
                    <a:srgbClr val="92D050">
                      <a:alpha val="73000"/>
                    </a:srgb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M</a:t>
            </a:r>
            <a:r>
              <a:rPr lang="en-US" altLang="ko-KR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C </a:t>
            </a:r>
            <a:r>
              <a:rPr lang="ko-KR" altLang="en-US" sz="8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76200">
                    <a:srgbClr val="D69F82">
                      <a:alpha val="73000"/>
                    </a:srgb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잇</a:t>
            </a:r>
            <a:r>
              <a:rPr lang="ko-KR" altLang="en-US" sz="8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76200">
                    <a:srgbClr val="9C46A0">
                      <a:alpha val="73000"/>
                    </a:srgb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집</a:t>
            </a:r>
            <a:endParaRPr lang="ko-KR" altLang="en-US" sz="8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effectLst>
                <a:glow rad="76200">
                  <a:srgbClr val="9C46A0">
                    <a:alpha val="73000"/>
                  </a:srgb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D5ADF-9BF7-43EE-A32D-6103EEADADA2}"/>
              </a:ext>
            </a:extLst>
          </p:cNvPr>
          <p:cNvSpPr txBox="1"/>
          <p:nvPr/>
        </p:nvSpPr>
        <p:spPr>
          <a:xfrm>
            <a:off x="551543" y="426330"/>
            <a:ext cx="4115230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altLang="ko-KR" sz="3600" b="1" dirty="0"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EZEN </a:t>
            </a:r>
            <a:r>
              <a:rPr lang="ko-KR" altLang="en-US" b="1" dirty="0" err="1"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이젠아카데미컴퓨터</a:t>
            </a:r>
            <a:r>
              <a:rPr lang="ko-KR" altLang="en-US" b="1" dirty="0">
                <a:ln w="952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학원</a:t>
            </a:r>
            <a:endParaRPr lang="ko-KR" altLang="en-US" sz="3600" b="1" dirty="0">
              <a:ln w="9525"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A884E-2B3E-4ED5-8E35-0D19BDB666B8}"/>
              </a:ext>
            </a:extLst>
          </p:cNvPr>
          <p:cNvSpPr txBox="1"/>
          <p:nvPr/>
        </p:nvSpPr>
        <p:spPr>
          <a:xfrm>
            <a:off x="551543" y="1072661"/>
            <a:ext cx="5689092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b="1" dirty="0">
                <a:ln w="9525"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자바</a:t>
            </a:r>
            <a:r>
              <a:rPr lang="en-US" altLang="ko-KR" b="1" dirty="0">
                <a:ln w="9525"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(JAVA)</a:t>
            </a:r>
            <a:r>
              <a:rPr lang="ko-KR" altLang="en-US" b="1" dirty="0">
                <a:ln w="9525"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활용한 응용 </a:t>
            </a:r>
            <a:r>
              <a:rPr lang="en-US" altLang="ko-KR" b="1" dirty="0">
                <a:ln w="9525"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SW</a:t>
            </a:r>
            <a:r>
              <a:rPr lang="ko-KR" altLang="en-US" b="1" dirty="0">
                <a:ln w="9525"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기반</a:t>
            </a:r>
          </a:p>
          <a:p>
            <a:pPr>
              <a:defRPr/>
            </a:pPr>
            <a:r>
              <a:rPr lang="ko-KR" altLang="en-US" b="1" dirty="0">
                <a:ln w="9525"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웹 개발자 양성 과정 </a:t>
            </a:r>
            <a:r>
              <a:rPr lang="en-US" altLang="ko-KR" b="1" dirty="0">
                <a:ln w="9525"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</a:t>
            </a:r>
            <a:r>
              <a:rPr lang="ko-KR" altLang="en-US" b="1" dirty="0">
                <a:ln w="9525">
                  <a:solidFill>
                    <a:schemeClr val="accent1">
                      <a:lumMod val="40000"/>
                      <a:lumOff val="6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반</a:t>
            </a:r>
          </a:p>
        </p:txBody>
      </p:sp>
    </p:spTree>
    <p:extLst>
      <p:ext uri="{BB962C8B-B14F-4D97-AF65-F5344CB8AC3E}">
        <p14:creationId xmlns:p14="http://schemas.microsoft.com/office/powerpoint/2010/main" val="181413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C3C44E4C-AA97-43A4-A471-15E909148D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3E8F28-57DB-4B0A-87AD-E26D2441DED2}"/>
              </a:ext>
            </a:extLst>
          </p:cNvPr>
          <p:cNvCxnSpPr>
            <a:cxnSpLocks/>
          </p:cNvCxnSpPr>
          <p:nvPr/>
        </p:nvCxnSpPr>
        <p:spPr>
          <a:xfrm>
            <a:off x="201915" y="3563658"/>
            <a:ext cx="9443645" cy="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F7C441B6-F8D7-4C59-94AC-413FC921DAD5}"/>
              </a:ext>
            </a:extLst>
          </p:cNvPr>
          <p:cNvGrpSpPr/>
          <p:nvPr/>
        </p:nvGrpSpPr>
        <p:grpSpPr>
          <a:xfrm>
            <a:off x="2025258" y="3524398"/>
            <a:ext cx="1399330" cy="1875854"/>
            <a:chOff x="1872109" y="3290983"/>
            <a:chExt cx="1399330" cy="1875854"/>
          </a:xfrm>
        </p:grpSpPr>
        <p:sp>
          <p:nvSpPr>
            <p:cNvPr id="9" name="눈물 방울 8">
              <a:extLst>
                <a:ext uri="{FF2B5EF4-FFF2-40B4-BE49-F238E27FC236}">
                  <a16:creationId xmlns:a16="http://schemas.microsoft.com/office/drawing/2014/main" id="{2ED62F33-A0A1-40D6-83EF-4F40CEAD9E95}"/>
                </a:ext>
              </a:extLst>
            </p:cNvPr>
            <p:cNvSpPr/>
            <p:nvPr/>
          </p:nvSpPr>
          <p:spPr>
            <a:xfrm rot="19059099">
              <a:off x="1872109" y="3764319"/>
              <a:ext cx="1399330" cy="1399330"/>
            </a:xfrm>
            <a:prstGeom prst="teardrop">
              <a:avLst/>
            </a:prstGeom>
            <a:solidFill>
              <a:srgbClr val="3D4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434E670-8383-4944-87DC-24A72075B42F}"/>
                </a:ext>
              </a:extLst>
            </p:cNvPr>
            <p:cNvSpPr/>
            <p:nvPr/>
          </p:nvSpPr>
          <p:spPr>
            <a:xfrm>
              <a:off x="2533771" y="3290983"/>
              <a:ext cx="174455" cy="174455"/>
            </a:xfrm>
            <a:prstGeom prst="ellipse">
              <a:avLst/>
            </a:prstGeom>
            <a:solidFill>
              <a:srgbClr val="3D4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E275CB8-276A-40BE-BEF4-D02D3F94CD32}"/>
                </a:ext>
              </a:extLst>
            </p:cNvPr>
            <p:cNvSpPr/>
            <p:nvPr/>
          </p:nvSpPr>
          <p:spPr>
            <a:xfrm>
              <a:off x="1962662" y="3753594"/>
              <a:ext cx="1218224" cy="14132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Q&amp;A </a:t>
              </a: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게시판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내방 </a:t>
              </a: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게시판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레이아웃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다듬기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24509D-5F34-42F9-BA4E-D12BC50E3CC7}"/>
              </a:ext>
            </a:extLst>
          </p:cNvPr>
          <p:cNvGrpSpPr/>
          <p:nvPr/>
        </p:nvGrpSpPr>
        <p:grpSpPr>
          <a:xfrm>
            <a:off x="800901" y="1713227"/>
            <a:ext cx="1405679" cy="1898398"/>
            <a:chOff x="603308" y="1616474"/>
            <a:chExt cx="1405679" cy="1898398"/>
          </a:xfrm>
        </p:grpSpPr>
        <p:sp>
          <p:nvSpPr>
            <p:cNvPr id="17" name="눈물 방울 16">
              <a:extLst>
                <a:ext uri="{FF2B5EF4-FFF2-40B4-BE49-F238E27FC236}">
                  <a16:creationId xmlns:a16="http://schemas.microsoft.com/office/drawing/2014/main" id="{652BFD29-BD71-4AC6-8F94-C37B92ACEE9D}"/>
                </a:ext>
              </a:extLst>
            </p:cNvPr>
            <p:cNvSpPr/>
            <p:nvPr/>
          </p:nvSpPr>
          <p:spPr>
            <a:xfrm rot="8100000">
              <a:off x="609657" y="1616474"/>
              <a:ext cx="1399330" cy="1399330"/>
            </a:xfrm>
            <a:prstGeom prst="teardrop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B1BBCB5-7E60-4DDD-99B8-B091FFC7F8A8}"/>
                </a:ext>
              </a:extLst>
            </p:cNvPr>
            <p:cNvSpPr/>
            <p:nvPr/>
          </p:nvSpPr>
          <p:spPr>
            <a:xfrm>
              <a:off x="1199968" y="3340417"/>
              <a:ext cx="174455" cy="174455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F210475-1AAB-47B7-85EC-7490D3038B2A}"/>
                </a:ext>
              </a:extLst>
            </p:cNvPr>
            <p:cNvSpPr/>
            <p:nvPr/>
          </p:nvSpPr>
          <p:spPr>
            <a:xfrm>
              <a:off x="603308" y="1880426"/>
              <a:ext cx="1382407" cy="11007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로그인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 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회원가입 </a:t>
              </a: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폼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검사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C2C5747-9BA3-40DE-8F95-57C38978C463}"/>
              </a:ext>
            </a:extLst>
          </p:cNvPr>
          <p:cNvGrpSpPr/>
          <p:nvPr/>
        </p:nvGrpSpPr>
        <p:grpSpPr>
          <a:xfrm>
            <a:off x="3483847" y="1775388"/>
            <a:ext cx="1399330" cy="1884076"/>
            <a:chOff x="3931434" y="1601906"/>
            <a:chExt cx="1399330" cy="1884076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DB0280D-54EA-4861-ABB2-C058FB9770BE}"/>
                </a:ext>
              </a:extLst>
            </p:cNvPr>
            <p:cNvSpPr/>
            <p:nvPr/>
          </p:nvSpPr>
          <p:spPr>
            <a:xfrm>
              <a:off x="4527797" y="3311527"/>
              <a:ext cx="174455" cy="174455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4B3A53F-BC11-40AA-BD59-77492D894A88}"/>
                </a:ext>
              </a:extLst>
            </p:cNvPr>
            <p:cNvGrpSpPr/>
            <p:nvPr/>
          </p:nvGrpSpPr>
          <p:grpSpPr>
            <a:xfrm>
              <a:off x="3931434" y="1601906"/>
              <a:ext cx="1399330" cy="1399330"/>
              <a:chOff x="3923045" y="1601906"/>
              <a:chExt cx="1399330" cy="1399330"/>
            </a:xfrm>
          </p:grpSpPr>
          <p:sp>
            <p:nvSpPr>
              <p:cNvPr id="23" name="눈물 방울 22">
                <a:extLst>
                  <a:ext uri="{FF2B5EF4-FFF2-40B4-BE49-F238E27FC236}">
                    <a16:creationId xmlns:a16="http://schemas.microsoft.com/office/drawing/2014/main" id="{94DE989B-EE74-4904-9269-B31B66FC6F1C}"/>
                  </a:ext>
                </a:extLst>
              </p:cNvPr>
              <p:cNvSpPr/>
              <p:nvPr/>
            </p:nvSpPr>
            <p:spPr>
              <a:xfrm rot="8100000">
                <a:off x="3923045" y="1601906"/>
                <a:ext cx="1399330" cy="1399330"/>
              </a:xfrm>
              <a:prstGeom prst="teardrop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2E3203BB-190D-4A4F-B9B2-3177321427C5}"/>
                  </a:ext>
                </a:extLst>
              </p:cNvPr>
              <p:cNvSpPr/>
              <p:nvPr/>
            </p:nvSpPr>
            <p:spPr>
              <a:xfrm>
                <a:off x="4013598" y="1983164"/>
                <a:ext cx="1218224" cy="715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일일 클래스</a:t>
                </a:r>
                <a:endPara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게시판 </a:t>
                </a:r>
                <a:endPara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구현</a:t>
                </a:r>
              </a:p>
            </p:txBody>
          </p:sp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C871508-01E0-4431-8059-8D3BB1061B5A}"/>
              </a:ext>
            </a:extLst>
          </p:cNvPr>
          <p:cNvGrpSpPr/>
          <p:nvPr/>
        </p:nvGrpSpPr>
        <p:grpSpPr>
          <a:xfrm>
            <a:off x="6423479" y="1794126"/>
            <a:ext cx="1399330" cy="1874770"/>
            <a:chOff x="7616129" y="1641457"/>
            <a:chExt cx="1399330" cy="1874770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7E489DC2-5AEB-40DF-9A0E-220F2F6A6E49}"/>
                </a:ext>
              </a:extLst>
            </p:cNvPr>
            <p:cNvSpPr/>
            <p:nvPr/>
          </p:nvSpPr>
          <p:spPr>
            <a:xfrm>
              <a:off x="8212576" y="3341772"/>
              <a:ext cx="174455" cy="174455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A71049A0-C456-453B-8878-2916E1B6372D}"/>
                </a:ext>
              </a:extLst>
            </p:cNvPr>
            <p:cNvGrpSpPr/>
            <p:nvPr/>
          </p:nvGrpSpPr>
          <p:grpSpPr>
            <a:xfrm>
              <a:off x="7616129" y="1641457"/>
              <a:ext cx="1399330" cy="1399330"/>
              <a:chOff x="6877393" y="1621520"/>
              <a:chExt cx="1399330" cy="1399330"/>
            </a:xfrm>
          </p:grpSpPr>
          <p:sp>
            <p:nvSpPr>
              <p:cNvPr id="30" name="눈물 방울 29">
                <a:extLst>
                  <a:ext uri="{FF2B5EF4-FFF2-40B4-BE49-F238E27FC236}">
                    <a16:creationId xmlns:a16="http://schemas.microsoft.com/office/drawing/2014/main" id="{77C9C90C-829D-4B0C-BF24-112BF89CCFF4}"/>
                  </a:ext>
                </a:extLst>
              </p:cNvPr>
              <p:cNvSpPr/>
              <p:nvPr/>
            </p:nvSpPr>
            <p:spPr>
              <a:xfrm rot="8100000">
                <a:off x="6877393" y="1621520"/>
                <a:ext cx="1399330" cy="1399330"/>
              </a:xfrm>
              <a:prstGeom prst="teardrop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5922895-4CEA-48ED-BB10-F7164BA6B433}"/>
                  </a:ext>
                </a:extLst>
              </p:cNvPr>
              <p:cNvSpPr/>
              <p:nvPr/>
            </p:nvSpPr>
            <p:spPr>
              <a:xfrm>
                <a:off x="6967946" y="1963227"/>
                <a:ext cx="1218224" cy="715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채팅</a:t>
                </a:r>
                <a:r>
                  <a:rPr lang="en-US" altLang="ko-KR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/</a:t>
                </a:r>
                <a:r>
                  <a:rPr lang="ko-KR" altLang="en-US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상담</a:t>
                </a:r>
                <a:endPara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구현</a:t>
                </a:r>
                <a:endPara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23286A9-256F-4C55-A508-7B25051886BC}"/>
              </a:ext>
            </a:extLst>
          </p:cNvPr>
          <p:cNvGrpSpPr/>
          <p:nvPr/>
        </p:nvGrpSpPr>
        <p:grpSpPr>
          <a:xfrm>
            <a:off x="4846984" y="3528070"/>
            <a:ext cx="1474383" cy="1872182"/>
            <a:chOff x="5382846" y="2319211"/>
            <a:chExt cx="1474383" cy="187218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AD60908-C5D6-4668-82B0-6C19C211BE1B}"/>
                </a:ext>
              </a:extLst>
            </p:cNvPr>
            <p:cNvGrpSpPr/>
            <p:nvPr/>
          </p:nvGrpSpPr>
          <p:grpSpPr>
            <a:xfrm>
              <a:off x="5384074" y="2319211"/>
              <a:ext cx="1399330" cy="1872182"/>
              <a:chOff x="5398668" y="3333728"/>
              <a:chExt cx="1399330" cy="1872182"/>
            </a:xfrm>
          </p:grpSpPr>
          <p:sp>
            <p:nvSpPr>
              <p:cNvPr id="37" name="눈물 방울 36">
                <a:extLst>
                  <a:ext uri="{FF2B5EF4-FFF2-40B4-BE49-F238E27FC236}">
                    <a16:creationId xmlns:a16="http://schemas.microsoft.com/office/drawing/2014/main" id="{7F35504F-27DA-4767-8B7B-30DD17348A7C}"/>
                  </a:ext>
                </a:extLst>
              </p:cNvPr>
              <p:cNvSpPr/>
              <p:nvPr/>
            </p:nvSpPr>
            <p:spPr>
              <a:xfrm rot="19059099">
                <a:off x="5398668" y="3806580"/>
                <a:ext cx="1399330" cy="1399330"/>
              </a:xfrm>
              <a:prstGeom prst="teardrop">
                <a:avLst/>
              </a:prstGeom>
              <a:solidFill>
                <a:srgbClr val="3D4F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7913" tIns="38957" rIns="77913" bIns="389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15C41EEB-D915-40A7-959D-A2B644BD4BFD}"/>
                  </a:ext>
                </a:extLst>
              </p:cNvPr>
              <p:cNvSpPr/>
              <p:nvPr/>
            </p:nvSpPr>
            <p:spPr>
              <a:xfrm>
                <a:off x="6047405" y="3333728"/>
                <a:ext cx="174455" cy="174455"/>
              </a:xfrm>
              <a:prstGeom prst="ellipse">
                <a:avLst/>
              </a:prstGeom>
              <a:solidFill>
                <a:srgbClr val="3D4F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7913" tIns="38957" rIns="77913" bIns="389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p:grp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874A26D-B86B-4DDF-B8E6-9A961CF3562F}"/>
                </a:ext>
              </a:extLst>
            </p:cNvPr>
            <p:cNvSpPr/>
            <p:nvPr/>
          </p:nvSpPr>
          <p:spPr>
            <a:xfrm>
              <a:off x="5382846" y="3066964"/>
              <a:ext cx="1474383" cy="8474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마이 페이지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,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관리자 페이지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구현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23286A9-256F-4C55-A508-7B25051886BC}"/>
              </a:ext>
            </a:extLst>
          </p:cNvPr>
          <p:cNvGrpSpPr/>
          <p:nvPr/>
        </p:nvGrpSpPr>
        <p:grpSpPr>
          <a:xfrm>
            <a:off x="7812601" y="3510231"/>
            <a:ext cx="1474383" cy="1872182"/>
            <a:chOff x="5382846" y="2319211"/>
            <a:chExt cx="1474383" cy="1872182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AD60908-C5D6-4668-82B0-6C19C211BE1B}"/>
                </a:ext>
              </a:extLst>
            </p:cNvPr>
            <p:cNvGrpSpPr/>
            <p:nvPr/>
          </p:nvGrpSpPr>
          <p:grpSpPr>
            <a:xfrm>
              <a:off x="5384074" y="2319211"/>
              <a:ext cx="1399330" cy="1872182"/>
              <a:chOff x="5398668" y="3333728"/>
              <a:chExt cx="1399330" cy="1872182"/>
            </a:xfrm>
          </p:grpSpPr>
          <p:sp>
            <p:nvSpPr>
              <p:cNvPr id="40" name="눈물 방울 39">
                <a:extLst>
                  <a:ext uri="{FF2B5EF4-FFF2-40B4-BE49-F238E27FC236}">
                    <a16:creationId xmlns:a16="http://schemas.microsoft.com/office/drawing/2014/main" id="{7F35504F-27DA-4767-8B7B-30DD17348A7C}"/>
                  </a:ext>
                </a:extLst>
              </p:cNvPr>
              <p:cNvSpPr/>
              <p:nvPr/>
            </p:nvSpPr>
            <p:spPr>
              <a:xfrm rot="19059099">
                <a:off x="5398668" y="3806580"/>
                <a:ext cx="1399330" cy="1399330"/>
              </a:xfrm>
              <a:prstGeom prst="teardrop">
                <a:avLst/>
              </a:prstGeom>
              <a:solidFill>
                <a:srgbClr val="3D4F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7913" tIns="38957" rIns="77913" bIns="389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15C41EEB-D915-40A7-959D-A2B644BD4BFD}"/>
                  </a:ext>
                </a:extLst>
              </p:cNvPr>
              <p:cNvSpPr/>
              <p:nvPr/>
            </p:nvSpPr>
            <p:spPr>
              <a:xfrm>
                <a:off x="6047405" y="3333728"/>
                <a:ext cx="174455" cy="174455"/>
              </a:xfrm>
              <a:prstGeom prst="ellipse">
                <a:avLst/>
              </a:prstGeom>
              <a:solidFill>
                <a:srgbClr val="3D4F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7913" tIns="38957" rIns="77913" bIns="389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874A26D-B86B-4DDF-B8E6-9A961CF3562F}"/>
                </a:ext>
              </a:extLst>
            </p:cNvPr>
            <p:cNvSpPr/>
            <p:nvPr/>
          </p:nvSpPr>
          <p:spPr>
            <a:xfrm>
              <a:off x="5382846" y="3066964"/>
              <a:ext cx="1474383" cy="8474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회원 가입 시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재질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(texture)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구현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584DBEE-9C5D-4787-8312-D9939103131A}"/>
              </a:ext>
            </a:extLst>
          </p:cNvPr>
          <p:cNvSpPr txBox="1"/>
          <p:nvPr/>
        </p:nvSpPr>
        <p:spPr>
          <a:xfrm>
            <a:off x="5067523" y="632119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완성되지 않은 핵심 기능에 집중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F9F9D9-9CEB-45F6-B176-771DBFCC750A}"/>
              </a:ext>
            </a:extLst>
          </p:cNvPr>
          <p:cNvSpPr txBox="1"/>
          <p:nvPr/>
        </p:nvSpPr>
        <p:spPr>
          <a:xfrm>
            <a:off x="262269" y="293888"/>
            <a:ext cx="4950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차 발표 이후 계획</a:t>
            </a:r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8304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45DFD762-63BA-4155-9593-B6381A0C64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597DFED-E58B-46A7-A09C-84161974B1BE}"/>
              </a:ext>
            </a:extLst>
          </p:cNvPr>
          <p:cNvCxnSpPr>
            <a:cxnSpLocks/>
          </p:cNvCxnSpPr>
          <p:nvPr/>
        </p:nvCxnSpPr>
        <p:spPr>
          <a:xfrm>
            <a:off x="201915" y="3563658"/>
            <a:ext cx="9443645" cy="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D3DDAE-23CA-4455-8470-C0DD85646201}"/>
              </a:ext>
            </a:extLst>
          </p:cNvPr>
          <p:cNvGrpSpPr/>
          <p:nvPr/>
        </p:nvGrpSpPr>
        <p:grpSpPr>
          <a:xfrm rot="10800000">
            <a:off x="3694542" y="1773596"/>
            <a:ext cx="1399330" cy="1872666"/>
            <a:chOff x="1872109" y="3290983"/>
            <a:chExt cx="1399330" cy="1872666"/>
          </a:xfrm>
        </p:grpSpPr>
        <p:sp>
          <p:nvSpPr>
            <p:cNvPr id="62" name="눈물 방울 61">
              <a:extLst>
                <a:ext uri="{FF2B5EF4-FFF2-40B4-BE49-F238E27FC236}">
                  <a16:creationId xmlns:a16="http://schemas.microsoft.com/office/drawing/2014/main" id="{9306762A-9D05-4783-8AE6-D1A7864AA441}"/>
                </a:ext>
              </a:extLst>
            </p:cNvPr>
            <p:cNvSpPr/>
            <p:nvPr/>
          </p:nvSpPr>
          <p:spPr>
            <a:xfrm rot="19059099">
              <a:off x="1872109" y="3764319"/>
              <a:ext cx="1399330" cy="1399330"/>
            </a:xfrm>
            <a:prstGeom prst="teardrop">
              <a:avLst/>
            </a:prstGeom>
            <a:solidFill>
              <a:srgbClr val="3D4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52D97EF-4A84-45D2-B11E-24BA8A94422C}"/>
                </a:ext>
              </a:extLst>
            </p:cNvPr>
            <p:cNvSpPr/>
            <p:nvPr/>
          </p:nvSpPr>
          <p:spPr>
            <a:xfrm>
              <a:off x="2533771" y="3290983"/>
              <a:ext cx="174455" cy="174455"/>
            </a:xfrm>
            <a:prstGeom prst="ellipse">
              <a:avLst/>
            </a:prstGeom>
            <a:solidFill>
              <a:srgbClr val="3D4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FF6F4933-FA3B-488F-BC36-6578BC9838BE}"/>
                </a:ext>
              </a:extLst>
            </p:cNvPr>
            <p:cNvSpPr/>
            <p:nvPr/>
          </p:nvSpPr>
          <p:spPr>
            <a:xfrm rot="10800000">
              <a:off x="1962662" y="3687450"/>
              <a:ext cx="1218224" cy="14132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헤더 통합검색</a:t>
              </a: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에러 페이지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수정</a:t>
              </a:r>
              <a:endPara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66" name="눈물 방울 65">
            <a:extLst>
              <a:ext uri="{FF2B5EF4-FFF2-40B4-BE49-F238E27FC236}">
                <a16:creationId xmlns:a16="http://schemas.microsoft.com/office/drawing/2014/main" id="{D4199238-8D9A-44FD-B346-5840A7590636}"/>
              </a:ext>
            </a:extLst>
          </p:cNvPr>
          <p:cNvSpPr/>
          <p:nvPr/>
        </p:nvSpPr>
        <p:spPr>
          <a:xfrm rot="8100000">
            <a:off x="807250" y="1713227"/>
            <a:ext cx="1399330" cy="1399330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B1DE345B-1577-4D32-8A3A-AC432A59A647}"/>
              </a:ext>
            </a:extLst>
          </p:cNvPr>
          <p:cNvSpPr/>
          <p:nvPr/>
        </p:nvSpPr>
        <p:spPr>
          <a:xfrm>
            <a:off x="1397561" y="3437170"/>
            <a:ext cx="174455" cy="17445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5385EF1-05AD-496C-AEAC-3673EF6CC67A}"/>
              </a:ext>
            </a:extLst>
          </p:cNvPr>
          <p:cNvSpPr/>
          <p:nvPr/>
        </p:nvSpPr>
        <p:spPr>
          <a:xfrm>
            <a:off x="800901" y="1977179"/>
            <a:ext cx="1382407" cy="1100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아이디 찾기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임시비번 </a:t>
            </a:r>
            <a:r>
              <a:rPr lang="ko-KR" altLang="en-US" sz="1534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발급</a:t>
            </a:r>
            <a:endParaRPr lang="en-US" altLang="ko-KR" sz="1534" b="1" spc="-6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페이지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0529CB3F-FB39-4B44-8AC3-95B3B0D14CBE}"/>
              </a:ext>
            </a:extLst>
          </p:cNvPr>
          <p:cNvGrpSpPr/>
          <p:nvPr/>
        </p:nvGrpSpPr>
        <p:grpSpPr>
          <a:xfrm>
            <a:off x="6703660" y="1733900"/>
            <a:ext cx="1399330" cy="1884076"/>
            <a:chOff x="3931434" y="1601906"/>
            <a:chExt cx="1399330" cy="1884076"/>
          </a:xfrm>
          <a:solidFill>
            <a:schemeClr val="accent6">
              <a:lumMod val="50000"/>
            </a:schemeClr>
          </a:solidFill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1FA49E6D-C72A-42EA-BE17-E380E2146ED9}"/>
                </a:ext>
              </a:extLst>
            </p:cNvPr>
            <p:cNvSpPr/>
            <p:nvPr/>
          </p:nvSpPr>
          <p:spPr>
            <a:xfrm>
              <a:off x="4527797" y="3311527"/>
              <a:ext cx="174455" cy="174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2" name="눈물 방울 71">
              <a:extLst>
                <a:ext uri="{FF2B5EF4-FFF2-40B4-BE49-F238E27FC236}">
                  <a16:creationId xmlns:a16="http://schemas.microsoft.com/office/drawing/2014/main" id="{084E8FA3-1170-4232-8A32-89520A13058D}"/>
                </a:ext>
              </a:extLst>
            </p:cNvPr>
            <p:cNvSpPr/>
            <p:nvPr/>
          </p:nvSpPr>
          <p:spPr>
            <a:xfrm rot="8100000">
              <a:off x="3931434" y="1601906"/>
              <a:ext cx="1399330" cy="139933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69FAC784-F3BC-41C9-89CC-E0CA3E6F911B}"/>
              </a:ext>
            </a:extLst>
          </p:cNvPr>
          <p:cNvSpPr/>
          <p:nvPr/>
        </p:nvSpPr>
        <p:spPr>
          <a:xfrm>
            <a:off x="2512846" y="3543318"/>
            <a:ext cx="174455" cy="174455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눈물 방울 76">
            <a:extLst>
              <a:ext uri="{FF2B5EF4-FFF2-40B4-BE49-F238E27FC236}">
                <a16:creationId xmlns:a16="http://schemas.microsoft.com/office/drawing/2014/main" id="{A27B8EB8-33E9-4818-9CB0-7915F34B8D14}"/>
              </a:ext>
            </a:extLst>
          </p:cNvPr>
          <p:cNvSpPr/>
          <p:nvPr/>
        </p:nvSpPr>
        <p:spPr>
          <a:xfrm rot="18830317">
            <a:off x="1923728" y="3974294"/>
            <a:ext cx="1399330" cy="1399330"/>
          </a:xfrm>
          <a:prstGeom prst="teardrop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78847EB-2BDA-4A5A-A8CA-2C8273DF2448}"/>
              </a:ext>
            </a:extLst>
          </p:cNvPr>
          <p:cNvSpPr/>
          <p:nvPr/>
        </p:nvSpPr>
        <p:spPr>
          <a:xfrm>
            <a:off x="2014281" y="4207474"/>
            <a:ext cx="1218224" cy="71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브랜드 스토리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페이지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256E7D0-5BAB-49DB-BE9A-BB8E8738F381}"/>
              </a:ext>
            </a:extLst>
          </p:cNvPr>
          <p:cNvGrpSpPr/>
          <p:nvPr/>
        </p:nvGrpSpPr>
        <p:grpSpPr>
          <a:xfrm>
            <a:off x="4848212" y="3528070"/>
            <a:ext cx="1399330" cy="1872182"/>
            <a:chOff x="5398668" y="3333728"/>
            <a:chExt cx="1399330" cy="1872182"/>
          </a:xfrm>
        </p:grpSpPr>
        <p:sp>
          <p:nvSpPr>
            <p:cNvPr id="82" name="눈물 방울 81">
              <a:extLst>
                <a:ext uri="{FF2B5EF4-FFF2-40B4-BE49-F238E27FC236}">
                  <a16:creationId xmlns:a16="http://schemas.microsoft.com/office/drawing/2014/main" id="{19D5B14E-1CA4-4BF6-BB35-0A7E5EDA19B7}"/>
                </a:ext>
              </a:extLst>
            </p:cNvPr>
            <p:cNvSpPr/>
            <p:nvPr/>
          </p:nvSpPr>
          <p:spPr>
            <a:xfrm rot="19059099">
              <a:off x="5398668" y="3806580"/>
              <a:ext cx="1399330" cy="1399330"/>
            </a:xfrm>
            <a:prstGeom prst="teardrop">
              <a:avLst/>
            </a:prstGeom>
            <a:solidFill>
              <a:srgbClr val="3D4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8F6505D7-9FE1-4D76-887B-00F9E3E0BC3F}"/>
                </a:ext>
              </a:extLst>
            </p:cNvPr>
            <p:cNvSpPr/>
            <p:nvPr/>
          </p:nvSpPr>
          <p:spPr>
            <a:xfrm>
              <a:off x="6047405" y="3333728"/>
              <a:ext cx="174455" cy="174455"/>
            </a:xfrm>
            <a:prstGeom prst="ellipse">
              <a:avLst/>
            </a:prstGeom>
            <a:solidFill>
              <a:srgbClr val="3D4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3C525F-F827-408E-851E-EC891A3655AC}"/>
              </a:ext>
            </a:extLst>
          </p:cNvPr>
          <p:cNvSpPr/>
          <p:nvPr/>
        </p:nvSpPr>
        <p:spPr>
          <a:xfrm>
            <a:off x="4831680" y="4247401"/>
            <a:ext cx="1474383" cy="847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새로고침</a:t>
            </a: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시</a:t>
            </a:r>
            <a:r>
              <a:rPr lang="en-US" altLang="ko-KR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조회수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무한 증가 방지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AA8AFCD-9F0A-4434-ABF2-8F6261649B44}"/>
              </a:ext>
            </a:extLst>
          </p:cNvPr>
          <p:cNvGrpSpPr/>
          <p:nvPr/>
        </p:nvGrpSpPr>
        <p:grpSpPr>
          <a:xfrm>
            <a:off x="7813829" y="3510231"/>
            <a:ext cx="1399330" cy="1872182"/>
            <a:chOff x="5398668" y="3333728"/>
            <a:chExt cx="1399330" cy="1872182"/>
          </a:xfrm>
          <a:solidFill>
            <a:schemeClr val="accent6">
              <a:lumMod val="50000"/>
            </a:schemeClr>
          </a:solidFill>
        </p:grpSpPr>
        <p:sp>
          <p:nvSpPr>
            <p:cNvPr id="87" name="눈물 방울 86">
              <a:extLst>
                <a:ext uri="{FF2B5EF4-FFF2-40B4-BE49-F238E27FC236}">
                  <a16:creationId xmlns:a16="http://schemas.microsoft.com/office/drawing/2014/main" id="{5566A341-D309-49F7-8B79-6F2735407485}"/>
                </a:ext>
              </a:extLst>
            </p:cNvPr>
            <p:cNvSpPr/>
            <p:nvPr/>
          </p:nvSpPr>
          <p:spPr>
            <a:xfrm rot="19059099">
              <a:off x="5398668" y="3806580"/>
              <a:ext cx="1399330" cy="1399330"/>
            </a:xfrm>
            <a:prstGeom prst="teardrop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8890332D-619D-44BD-8439-203A27C97F7E}"/>
                </a:ext>
              </a:extLst>
            </p:cNvPr>
            <p:cNvSpPr/>
            <p:nvPr/>
          </p:nvSpPr>
          <p:spPr>
            <a:xfrm>
              <a:off x="6047405" y="3333728"/>
              <a:ext cx="174455" cy="1744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C83EC742-48CB-4CAE-9492-664175A67D95}"/>
              </a:ext>
            </a:extLst>
          </p:cNvPr>
          <p:cNvSpPr/>
          <p:nvPr/>
        </p:nvSpPr>
        <p:spPr>
          <a:xfrm>
            <a:off x="7940680" y="4313175"/>
            <a:ext cx="1218224" cy="7159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관리자 기능</a:t>
            </a:r>
            <a:endParaRPr lang="en-US" altLang="ko-KR" sz="1534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완전히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E7CC3E-34A3-4499-9BE7-61D9FE33D592}"/>
              </a:ext>
            </a:extLst>
          </p:cNvPr>
          <p:cNvSpPr txBox="1"/>
          <p:nvPr/>
        </p:nvSpPr>
        <p:spPr>
          <a:xfrm>
            <a:off x="7573978" y="1166598"/>
            <a:ext cx="1111202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기능 구현</a:t>
            </a:r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7F72C3-EDC1-4AD7-9429-5CD7B599477B}"/>
              </a:ext>
            </a:extLst>
          </p:cNvPr>
          <p:cNvSpPr txBox="1"/>
          <p:nvPr/>
        </p:nvSpPr>
        <p:spPr>
          <a:xfrm>
            <a:off x="262269" y="293888"/>
            <a:ext cx="6110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3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차 중간 발표 이후 계획</a:t>
            </a:r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88413" y="2178005"/>
            <a:ext cx="1269899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30" smtClean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 방 게시판</a:t>
            </a:r>
            <a:endParaRPr lang="en-US" altLang="ko-KR" sz="1530" smtClean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530" smtClean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무한 스크롤</a:t>
            </a:r>
            <a:endParaRPr lang="ko-KR" altLang="en-US" sz="153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67141" y="1168442"/>
            <a:ext cx="2265364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구현되지 않은 </a:t>
            </a:r>
            <a:r>
              <a:rPr lang="ko-KR" altLang="en-US" smtClean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페이지</a:t>
            </a:r>
            <a:endParaRPr lang="ko-KR" altLang="en-US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59460" y="1168442"/>
            <a:ext cx="1119217" cy="369332"/>
          </a:xfrm>
          <a:prstGeom prst="rect">
            <a:avLst/>
          </a:prstGeom>
          <a:solidFill>
            <a:srgbClr val="3D4F9D"/>
          </a:solidFill>
        </p:spPr>
        <p:txBody>
          <a:bodyPr wrap="none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오류 수정</a:t>
            </a:r>
            <a:endParaRPr lang="ko-KR" altLang="en-US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7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목차">
            <a:hlinkClick r:id="" action="ppaction://media"/>
            <a:extLst>
              <a:ext uri="{FF2B5EF4-FFF2-40B4-BE49-F238E27FC236}">
                <a16:creationId xmlns:a16="http://schemas.microsoft.com/office/drawing/2014/main" id="{173422CA-D992-4A8D-8A94-71C3B8EAFE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96FA7F-DEA6-4399-9351-1964F836A1F3}"/>
              </a:ext>
            </a:extLst>
          </p:cNvPr>
          <p:cNvSpPr txBox="1"/>
          <p:nvPr/>
        </p:nvSpPr>
        <p:spPr>
          <a:xfrm>
            <a:off x="1095302" y="2604498"/>
            <a:ext cx="3158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설계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&amp; 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구현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2D2D21-478A-46A9-B73C-8677168740B1}"/>
              </a:ext>
            </a:extLst>
          </p:cNvPr>
          <p:cNvGrpSpPr/>
          <p:nvPr/>
        </p:nvGrpSpPr>
        <p:grpSpPr>
          <a:xfrm>
            <a:off x="1074521" y="1335973"/>
            <a:ext cx="1162498" cy="1131455"/>
            <a:chOff x="1074521" y="1655288"/>
            <a:chExt cx="1162498" cy="113145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791754-2C9E-4F3F-B694-DCDEF58E9AEB}"/>
                </a:ext>
              </a:extLst>
            </p:cNvPr>
            <p:cNvSpPr txBox="1"/>
            <p:nvPr/>
          </p:nvSpPr>
          <p:spPr>
            <a:xfrm>
              <a:off x="1074521" y="1655288"/>
              <a:ext cx="1162498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04</a:t>
              </a:r>
              <a:endParaRPr lang="ko-KR" altLang="en-US" sz="6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BC2FBAB-4AE3-49F4-8E7C-32C15BD15FE9}"/>
                </a:ext>
              </a:extLst>
            </p:cNvPr>
            <p:cNvCxnSpPr/>
            <p:nvPr/>
          </p:nvCxnSpPr>
          <p:spPr>
            <a:xfrm>
              <a:off x="1211580" y="2786743"/>
              <a:ext cx="769257" cy="0"/>
            </a:xfrm>
            <a:prstGeom prst="line">
              <a:avLst/>
            </a:prstGeom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C6B9A7-BD5B-425D-AEE7-D52B54AC5636}"/>
              </a:ext>
            </a:extLst>
          </p:cNvPr>
          <p:cNvGrpSpPr/>
          <p:nvPr/>
        </p:nvGrpSpPr>
        <p:grpSpPr>
          <a:xfrm>
            <a:off x="964958" y="0"/>
            <a:ext cx="1277257" cy="957943"/>
            <a:chOff x="964958" y="0"/>
            <a:chExt cx="1277257" cy="95794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76D737E-A91A-43AC-B26D-D907162EE3EF}"/>
                </a:ext>
              </a:extLst>
            </p:cNvPr>
            <p:cNvSpPr/>
            <p:nvPr/>
          </p:nvSpPr>
          <p:spPr>
            <a:xfrm>
              <a:off x="964958" y="0"/>
              <a:ext cx="1277257" cy="957943"/>
            </a:xfrm>
            <a:prstGeom prst="rect">
              <a:avLst/>
            </a:prstGeom>
            <a:solidFill>
              <a:srgbClr val="D69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A50CF-0D8F-4062-8BF8-6605E597BE62}"/>
                </a:ext>
              </a:extLst>
            </p:cNvPr>
            <p:cNvSpPr txBox="1"/>
            <p:nvPr/>
          </p:nvSpPr>
          <p:spPr>
            <a:xfrm>
              <a:off x="1222712" y="356737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잇집</a:t>
              </a:r>
              <a:endPara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774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" name="그림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43345" y="1223809"/>
            <a:ext cx="7019309" cy="5340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6568B2-EC99-4F57-955E-102714678556}"/>
              </a:ext>
            </a:extLst>
          </p:cNvPr>
          <p:cNvSpPr txBox="1"/>
          <p:nvPr/>
        </p:nvSpPr>
        <p:spPr>
          <a:xfrm>
            <a:off x="262269" y="293888"/>
            <a:ext cx="5298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유스케이스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다이어그램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379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6204005-11AE-4B5B-BD25-5B6AD0B9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86" y="1580607"/>
            <a:ext cx="4966482" cy="477377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7328CA-CDC9-4731-B8AF-BDDB3C03FC07}"/>
              </a:ext>
            </a:extLst>
          </p:cNvPr>
          <p:cNvGrpSpPr/>
          <p:nvPr/>
        </p:nvGrpSpPr>
        <p:grpSpPr>
          <a:xfrm>
            <a:off x="5357176" y="359827"/>
            <a:ext cx="4177498" cy="2571663"/>
            <a:chOff x="1092305" y="4609533"/>
            <a:chExt cx="4177498" cy="25716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F7326BF-024F-4A1D-88B7-A7DB087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2305" y="4609533"/>
              <a:ext cx="4177498" cy="257166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BB69E1-7723-481B-BE20-A2DAA289C6AB}"/>
                </a:ext>
              </a:extLst>
            </p:cNvPr>
            <p:cNvSpPr/>
            <p:nvPr/>
          </p:nvSpPr>
          <p:spPr>
            <a:xfrm>
              <a:off x="1283448" y="5337004"/>
              <a:ext cx="1753367" cy="92602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C394DFE-43CE-41BD-8B75-16BDE4444812}"/>
              </a:ext>
            </a:extLst>
          </p:cNvPr>
          <p:cNvSpPr txBox="1"/>
          <p:nvPr/>
        </p:nvSpPr>
        <p:spPr>
          <a:xfrm>
            <a:off x="3289296" y="4740400"/>
            <a:ext cx="84600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닉네임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AF7F6-95CE-41FA-98CE-166544606B6C}"/>
              </a:ext>
            </a:extLst>
          </p:cNvPr>
          <p:cNvSpPr txBox="1"/>
          <p:nvPr/>
        </p:nvSpPr>
        <p:spPr>
          <a:xfrm>
            <a:off x="3311631" y="5206797"/>
            <a:ext cx="82448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연락처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4313C-797B-4560-83D6-BCC3CFD7B9CC}"/>
              </a:ext>
            </a:extLst>
          </p:cNvPr>
          <p:cNvSpPr txBox="1"/>
          <p:nvPr/>
        </p:nvSpPr>
        <p:spPr>
          <a:xfrm>
            <a:off x="3266570" y="2831332"/>
            <a:ext cx="846003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이메일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901CC-7A25-4A3D-B0D2-9B0BC25EF080}"/>
              </a:ext>
            </a:extLst>
          </p:cNvPr>
          <p:cNvSpPr txBox="1"/>
          <p:nvPr/>
        </p:nvSpPr>
        <p:spPr>
          <a:xfrm>
            <a:off x="3076966" y="3794255"/>
            <a:ext cx="105041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비밀번호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3ACD5-6963-4CC1-A197-F3D4EF840189}"/>
              </a:ext>
            </a:extLst>
          </p:cNvPr>
          <p:cNvSpPr txBox="1"/>
          <p:nvPr/>
        </p:nvSpPr>
        <p:spPr>
          <a:xfrm>
            <a:off x="262269" y="293888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ERD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설계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C25D8-523B-4699-9B24-6DAFA7A673C6}"/>
              </a:ext>
            </a:extLst>
          </p:cNvPr>
          <p:cNvSpPr txBox="1"/>
          <p:nvPr/>
        </p:nvSpPr>
        <p:spPr>
          <a:xfrm>
            <a:off x="262269" y="1018663"/>
            <a:ext cx="25074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(1)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회원 정보 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52D9AE-981B-472D-933D-6601FE253779}"/>
              </a:ext>
            </a:extLst>
          </p:cNvPr>
          <p:cNvSpPr txBox="1"/>
          <p:nvPr/>
        </p:nvSpPr>
        <p:spPr>
          <a:xfrm>
            <a:off x="2993158" y="6013532"/>
            <a:ext cx="1292160" cy="2024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200" b="1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join2.jsp</a:t>
            </a:r>
            <a:r>
              <a:rPr lang="ko-KR" altLang="en-US" sz="1200" b="1" spc="-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로 이동</a:t>
            </a:r>
            <a:endParaRPr lang="en-US" altLang="ko-KR" sz="1200" b="1" spc="-7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A0F2F4-5EAE-47DB-BD18-C1116A0BD41D}"/>
              </a:ext>
            </a:extLst>
          </p:cNvPr>
          <p:cNvSpPr txBox="1"/>
          <p:nvPr/>
        </p:nvSpPr>
        <p:spPr>
          <a:xfrm>
            <a:off x="768050" y="1651105"/>
            <a:ext cx="96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4788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join.jsp</a:t>
            </a:r>
            <a:endParaRPr lang="ko-KR" altLang="en-US" dirty="0">
              <a:solidFill>
                <a:srgbClr val="4788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97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CF207C9F-2827-455C-86E1-665A9C40A87D}"/>
              </a:ext>
            </a:extLst>
          </p:cNvPr>
          <p:cNvGrpSpPr/>
          <p:nvPr/>
        </p:nvGrpSpPr>
        <p:grpSpPr>
          <a:xfrm>
            <a:off x="5357176" y="361000"/>
            <a:ext cx="4177498" cy="2571663"/>
            <a:chOff x="1000026" y="2436784"/>
            <a:chExt cx="4177498" cy="257166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BE70FA9-B155-4547-9BF1-ED32C85EE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0026" y="2436784"/>
              <a:ext cx="4177498" cy="257166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8113C7A-E647-462E-8FBA-A7BAC048CA59}"/>
                </a:ext>
              </a:extLst>
            </p:cNvPr>
            <p:cNvSpPr/>
            <p:nvPr/>
          </p:nvSpPr>
          <p:spPr>
            <a:xfrm>
              <a:off x="1191169" y="4345497"/>
              <a:ext cx="1753367" cy="241185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5FB0BB60-2E90-467C-A011-53899BA1E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29" y="2510898"/>
            <a:ext cx="4676775" cy="2381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7C394A3-B8BB-4728-A2D8-3A4EE0800160}"/>
              </a:ext>
            </a:extLst>
          </p:cNvPr>
          <p:cNvSpPr txBox="1"/>
          <p:nvPr/>
        </p:nvSpPr>
        <p:spPr>
          <a:xfrm>
            <a:off x="584829" y="1756929"/>
            <a:ext cx="4177498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join.jsp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submit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때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  <a:p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&lt;script&gt;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랜덤 프로필 사진을 적용</a:t>
            </a:r>
          </a:p>
        </p:txBody>
      </p:sp>
    </p:spTree>
    <p:extLst>
      <p:ext uri="{BB962C8B-B14F-4D97-AF65-F5344CB8AC3E}">
        <p14:creationId xmlns:p14="http://schemas.microsoft.com/office/powerpoint/2010/main" val="4415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65C864-AD96-4FEC-8DCD-14E1E4792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" y="816325"/>
            <a:ext cx="6343920" cy="573939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27328CA-CDC9-4731-B8AF-BDDB3C03FC07}"/>
              </a:ext>
            </a:extLst>
          </p:cNvPr>
          <p:cNvGrpSpPr/>
          <p:nvPr/>
        </p:nvGrpSpPr>
        <p:grpSpPr>
          <a:xfrm>
            <a:off x="5357176" y="361000"/>
            <a:ext cx="4177498" cy="2571663"/>
            <a:chOff x="1000026" y="2436784"/>
            <a:chExt cx="4177498" cy="25716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F7326BF-024F-4A1D-88B7-A7DB087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026" y="2436784"/>
              <a:ext cx="4177498" cy="257166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BB69E1-7723-481B-BE20-A2DAA289C6AB}"/>
                </a:ext>
              </a:extLst>
            </p:cNvPr>
            <p:cNvSpPr/>
            <p:nvPr/>
          </p:nvSpPr>
          <p:spPr>
            <a:xfrm>
              <a:off x="1191169" y="4093827"/>
              <a:ext cx="1753367" cy="241185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08AC9A4-0E14-4CDA-AA1B-8BD9A5979CC1}"/>
              </a:ext>
            </a:extLst>
          </p:cNvPr>
          <p:cNvSpPr txBox="1"/>
          <p:nvPr/>
        </p:nvSpPr>
        <p:spPr>
          <a:xfrm>
            <a:off x="371325" y="816325"/>
            <a:ext cx="116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47887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join2.jsp</a:t>
            </a:r>
            <a:endParaRPr lang="ko-KR" altLang="en-US" dirty="0">
              <a:solidFill>
                <a:srgbClr val="47887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9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C0B66D-7EE1-4E6A-A3BC-19E0927B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69" y="508797"/>
            <a:ext cx="5606924" cy="61352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302CAFA7-A74E-4355-A3F8-72761D7606FB}"/>
              </a:ext>
            </a:extLst>
          </p:cNvPr>
          <p:cNvGrpSpPr/>
          <p:nvPr/>
        </p:nvGrpSpPr>
        <p:grpSpPr>
          <a:xfrm>
            <a:off x="5357176" y="359827"/>
            <a:ext cx="4177498" cy="2571663"/>
            <a:chOff x="1092305" y="4609533"/>
            <a:chExt cx="4177498" cy="257166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6F56726-AA93-45CB-803C-EA2195EC8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2305" y="4609533"/>
              <a:ext cx="4177498" cy="257166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E27D69C-2B30-4136-A837-97BC8D885C2A}"/>
                </a:ext>
              </a:extLst>
            </p:cNvPr>
            <p:cNvSpPr/>
            <p:nvPr/>
          </p:nvSpPr>
          <p:spPr>
            <a:xfrm>
              <a:off x="1283448" y="5337004"/>
              <a:ext cx="1753367" cy="142101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FD460D-3D51-4DAB-8EA6-B7DEBB63FCBE}"/>
              </a:ext>
            </a:extLst>
          </p:cNvPr>
          <p:cNvSpPr txBox="1"/>
          <p:nvPr/>
        </p:nvSpPr>
        <p:spPr>
          <a:xfrm>
            <a:off x="1413298" y="4062732"/>
            <a:ext cx="978262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email</a:t>
            </a:r>
            <a:endParaRPr lang="ko-KR" altLang="en-US" sz="13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6CA03-98F6-4A90-A287-6922CABA7AD9}"/>
              </a:ext>
            </a:extLst>
          </p:cNvPr>
          <p:cNvSpPr txBox="1"/>
          <p:nvPr/>
        </p:nvSpPr>
        <p:spPr>
          <a:xfrm>
            <a:off x="1413301" y="4634709"/>
            <a:ext cx="978262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pw</a:t>
            </a:r>
            <a:endParaRPr lang="ko-KR" altLang="en-US" sz="13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29E4E6-79A0-4AC9-9BAD-2C8EAF48818B}"/>
              </a:ext>
            </a:extLst>
          </p:cNvPr>
          <p:cNvSpPr txBox="1"/>
          <p:nvPr/>
        </p:nvSpPr>
        <p:spPr>
          <a:xfrm>
            <a:off x="1413300" y="5055684"/>
            <a:ext cx="978262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name</a:t>
            </a:r>
            <a:endParaRPr lang="ko-KR" altLang="en-US" sz="13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6B8A88-E222-4817-8104-86A8F09835D0}"/>
              </a:ext>
            </a:extLst>
          </p:cNvPr>
          <p:cNvSpPr txBox="1"/>
          <p:nvPr/>
        </p:nvSpPr>
        <p:spPr>
          <a:xfrm>
            <a:off x="1413299" y="5406098"/>
            <a:ext cx="978262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phone</a:t>
            </a:r>
            <a:endParaRPr lang="ko-KR" altLang="en-US" sz="13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463570-1B1F-4D9A-8153-73221D1E5E0C}"/>
              </a:ext>
            </a:extLst>
          </p:cNvPr>
          <p:cNvSpPr txBox="1"/>
          <p:nvPr/>
        </p:nvSpPr>
        <p:spPr>
          <a:xfrm>
            <a:off x="1413298" y="5744311"/>
            <a:ext cx="978262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texture</a:t>
            </a:r>
            <a:endParaRPr lang="ko-KR" altLang="en-US" sz="13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AB5121-2D2D-473F-894A-5AB3DE00BD39}"/>
              </a:ext>
            </a:extLst>
          </p:cNvPr>
          <p:cNvSpPr txBox="1"/>
          <p:nvPr/>
        </p:nvSpPr>
        <p:spPr>
          <a:xfrm>
            <a:off x="2189457" y="1993571"/>
            <a:ext cx="978262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file</a:t>
            </a:r>
            <a:endParaRPr lang="ko-KR" altLang="en-US" sz="13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75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319891-D6DA-4BC5-9EC2-387DFB846A44}"/>
              </a:ext>
            </a:extLst>
          </p:cNvPr>
          <p:cNvSpPr txBox="1"/>
          <p:nvPr/>
        </p:nvSpPr>
        <p:spPr>
          <a:xfrm>
            <a:off x="262269" y="293888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ERD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설계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BEB59-AD35-42C3-990A-07A3B9BB5F51}"/>
              </a:ext>
            </a:extLst>
          </p:cNvPr>
          <p:cNvSpPr txBox="1"/>
          <p:nvPr/>
        </p:nvSpPr>
        <p:spPr>
          <a:xfrm>
            <a:off x="262269" y="1018663"/>
            <a:ext cx="44422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 ‘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내방</a:t>
            </a:r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’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게시판 </a:t>
            </a:r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[before]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2FF12-8064-4262-99D4-7EE768A4FB9D}"/>
              </a:ext>
            </a:extLst>
          </p:cNvPr>
          <p:cNvSpPr txBox="1"/>
          <p:nvPr/>
        </p:nvSpPr>
        <p:spPr>
          <a:xfrm>
            <a:off x="1438463" y="4647580"/>
            <a:ext cx="34797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‘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추가하기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’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 버튼을 누르면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사진과 글을 추가할 수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있는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공간이 생긴다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.(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최대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10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개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C4A6CB-5014-48DF-A549-5AE99F5B18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163" y="1831876"/>
            <a:ext cx="4067949" cy="400002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CF8F19-DA8C-44A0-83F3-F4C073BD230E}"/>
              </a:ext>
            </a:extLst>
          </p:cNvPr>
          <p:cNvSpPr/>
          <p:nvPr/>
        </p:nvSpPr>
        <p:spPr>
          <a:xfrm>
            <a:off x="5286217" y="3809469"/>
            <a:ext cx="4151397" cy="191623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FC60C2-F820-4494-BC2B-B7C3DC759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86" y="1831876"/>
            <a:ext cx="4018153" cy="225512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8E3464-C46A-4122-BF3A-AB0344C16847}"/>
              </a:ext>
            </a:extLst>
          </p:cNvPr>
          <p:cNvSpPr/>
          <p:nvPr/>
        </p:nvSpPr>
        <p:spPr>
          <a:xfrm>
            <a:off x="3867150" y="3692744"/>
            <a:ext cx="386606" cy="23384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24" name="화살표: 오른쪽 9">
            <a:extLst>
              <a:ext uri="{FF2B5EF4-FFF2-40B4-BE49-F238E27FC236}">
                <a16:creationId xmlns:a16="http://schemas.microsoft.com/office/drawing/2014/main" id="{E3EBC946-3F6F-4538-AB61-B265D443DA86}"/>
              </a:ext>
            </a:extLst>
          </p:cNvPr>
          <p:cNvSpPr/>
          <p:nvPr/>
        </p:nvSpPr>
        <p:spPr>
          <a:xfrm>
            <a:off x="4310594" y="3071919"/>
            <a:ext cx="718840" cy="38090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2D1ADC-B225-448F-A073-8E579DB2DDAA}"/>
              </a:ext>
            </a:extLst>
          </p:cNvPr>
          <p:cNvSpPr txBox="1"/>
          <p:nvPr/>
        </p:nvSpPr>
        <p:spPr>
          <a:xfrm>
            <a:off x="2189457" y="1993571"/>
            <a:ext cx="978262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file</a:t>
            </a:r>
            <a:endParaRPr lang="ko-KR" altLang="en-US" sz="13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299CCDF-8E27-4DBA-8745-17214B830E4C}"/>
              </a:ext>
            </a:extLst>
          </p:cNvPr>
          <p:cNvGrpSpPr/>
          <p:nvPr/>
        </p:nvGrpSpPr>
        <p:grpSpPr>
          <a:xfrm>
            <a:off x="698305" y="1004274"/>
            <a:ext cx="8509389" cy="4415013"/>
            <a:chOff x="692362" y="878440"/>
            <a:chExt cx="8509389" cy="441501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BC362DA-A02E-4B5C-8D2C-1CD9D29CF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856"/>
            <a:stretch/>
          </p:blipFill>
          <p:spPr>
            <a:xfrm>
              <a:off x="692362" y="878440"/>
              <a:ext cx="8509389" cy="44150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8BE69C-D35D-4203-A52E-4F76596CF27F}"/>
                </a:ext>
              </a:extLst>
            </p:cNvPr>
            <p:cNvSpPr/>
            <p:nvPr/>
          </p:nvSpPr>
          <p:spPr>
            <a:xfrm>
              <a:off x="5670958" y="1853967"/>
              <a:ext cx="3322040" cy="453006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6E40E6A-F5A4-4BCE-A2CF-421231E5BE32}"/>
              </a:ext>
            </a:extLst>
          </p:cNvPr>
          <p:cNvSpPr txBox="1"/>
          <p:nvPr/>
        </p:nvSpPr>
        <p:spPr>
          <a:xfrm>
            <a:off x="617833" y="5578757"/>
            <a:ext cx="867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사진과 글의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1:1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대응  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&gt;&gt; 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기능적인 면에서 유연하지 않다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338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목차">
            <a:hlinkClick r:id="" action="ppaction://media"/>
            <a:extLst>
              <a:ext uri="{FF2B5EF4-FFF2-40B4-BE49-F238E27FC236}">
                <a16:creationId xmlns:a16="http://schemas.microsoft.com/office/drawing/2014/main" id="{E2D656AE-571A-4853-AE65-06BF574BC5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AE7859-3D70-4FC4-B00D-463C02E474E5}"/>
              </a:ext>
            </a:extLst>
          </p:cNvPr>
          <p:cNvSpPr txBox="1"/>
          <p:nvPr/>
        </p:nvSpPr>
        <p:spPr>
          <a:xfrm>
            <a:off x="439462" y="344143"/>
            <a:ext cx="2702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CONTENTS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F2D158-843C-46A3-AD80-E2DB25907CBD}"/>
              </a:ext>
            </a:extLst>
          </p:cNvPr>
          <p:cNvSpPr txBox="1"/>
          <p:nvPr/>
        </p:nvSpPr>
        <p:spPr>
          <a:xfrm>
            <a:off x="494072" y="955648"/>
            <a:ext cx="2495940" cy="312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3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42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Team C 2</a:t>
            </a:r>
            <a:r>
              <a:rPr lang="en-US" altLang="ko-KR" sz="1430" b="1" baseline="30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42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nd</a:t>
            </a:r>
            <a:r>
              <a:rPr lang="en-US" altLang="ko-KR" sz="143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42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Project it zip-!</a:t>
            </a:r>
            <a:endParaRPr lang="ko-KR" altLang="en-US" sz="143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alpha val="42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0FDE302-5E97-4D95-8BDD-2B67EE14B64F}"/>
              </a:ext>
            </a:extLst>
          </p:cNvPr>
          <p:cNvGrpSpPr/>
          <p:nvPr/>
        </p:nvGrpSpPr>
        <p:grpSpPr>
          <a:xfrm>
            <a:off x="545542" y="1547360"/>
            <a:ext cx="1237839" cy="1016410"/>
            <a:chOff x="4181149" y="878749"/>
            <a:chExt cx="1237839" cy="101641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F06DC5E-F458-4F0E-A5C0-5A60564AD1FB}"/>
                </a:ext>
              </a:extLst>
            </p:cNvPr>
            <p:cNvGrpSpPr/>
            <p:nvPr/>
          </p:nvGrpSpPr>
          <p:grpSpPr>
            <a:xfrm>
              <a:off x="4181149" y="878749"/>
              <a:ext cx="976479" cy="646331"/>
              <a:chOff x="4537488" y="1065305"/>
              <a:chExt cx="976479" cy="64633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98DE158-6739-4091-BF58-4BBA105541FC}"/>
                  </a:ext>
                </a:extLst>
              </p:cNvPr>
              <p:cNvSpPr txBox="1"/>
              <p:nvPr/>
            </p:nvSpPr>
            <p:spPr>
              <a:xfrm>
                <a:off x="5329236" y="113664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DCB2D92-7980-4DED-B71A-1AF2021F30CB}"/>
                  </a:ext>
                </a:extLst>
              </p:cNvPr>
              <p:cNvSpPr txBox="1"/>
              <p:nvPr/>
            </p:nvSpPr>
            <p:spPr>
              <a:xfrm>
                <a:off x="4537488" y="1065305"/>
                <a:ext cx="739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01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D5717704-C15E-49B6-B8C2-38BB7814AFEB}"/>
                  </a:ext>
                </a:extLst>
              </p:cNvPr>
              <p:cNvCxnSpPr/>
              <p:nvPr/>
            </p:nvCxnSpPr>
            <p:spPr>
              <a:xfrm>
                <a:off x="5264150" y="1196025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64049C-6A9D-4CB6-B24F-C99787AA9A77}"/>
                </a:ext>
              </a:extLst>
            </p:cNvPr>
            <p:cNvGrpSpPr/>
            <p:nvPr/>
          </p:nvGrpSpPr>
          <p:grpSpPr>
            <a:xfrm>
              <a:off x="4181150" y="878749"/>
              <a:ext cx="1237838" cy="1016410"/>
              <a:chOff x="4537489" y="1065305"/>
              <a:chExt cx="1237838" cy="1016410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C2B313-0809-43FB-82F1-A6AB4B810E64}"/>
                  </a:ext>
                </a:extLst>
              </p:cNvPr>
              <p:cNvSpPr txBox="1"/>
              <p:nvPr/>
            </p:nvSpPr>
            <p:spPr>
              <a:xfrm>
                <a:off x="4558327" y="1620050"/>
                <a:ext cx="12170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팀 소개</a:t>
                </a:r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1EC128-1269-4F27-8113-4CFBB2B5D719}"/>
                  </a:ext>
                </a:extLst>
              </p:cNvPr>
              <p:cNvSpPr txBox="1"/>
              <p:nvPr/>
            </p:nvSpPr>
            <p:spPr>
              <a:xfrm>
                <a:off x="4537489" y="1065305"/>
                <a:ext cx="7393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1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CD8F0386-1A9E-4C2D-A95B-BD5CCDEE39F8}"/>
                  </a:ext>
                </a:extLst>
              </p:cNvPr>
              <p:cNvCxnSpPr/>
              <p:nvPr/>
            </p:nvCxnSpPr>
            <p:spPr>
              <a:xfrm>
                <a:off x="5264150" y="1196025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E8042C6-7801-4669-A111-FD3B49D5041B}"/>
              </a:ext>
            </a:extLst>
          </p:cNvPr>
          <p:cNvGrpSpPr/>
          <p:nvPr/>
        </p:nvGrpSpPr>
        <p:grpSpPr>
          <a:xfrm>
            <a:off x="3832606" y="1512731"/>
            <a:ext cx="2546031" cy="1016498"/>
            <a:chOff x="4181149" y="2252749"/>
            <a:chExt cx="2546031" cy="1016498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1C6407C-0150-4956-87FA-7C17FA3B34B6}"/>
                </a:ext>
              </a:extLst>
            </p:cNvPr>
            <p:cNvGrpSpPr/>
            <p:nvPr/>
          </p:nvGrpSpPr>
          <p:grpSpPr>
            <a:xfrm>
              <a:off x="4181149" y="2252749"/>
              <a:ext cx="739306" cy="646331"/>
              <a:chOff x="4537488" y="2830387"/>
              <a:chExt cx="739306" cy="646331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307DC0D-FA4E-430A-82E9-11825BAE3AC2}"/>
                  </a:ext>
                </a:extLst>
              </p:cNvPr>
              <p:cNvSpPr txBox="1"/>
              <p:nvPr/>
            </p:nvSpPr>
            <p:spPr>
              <a:xfrm>
                <a:off x="4537488" y="2830387"/>
                <a:ext cx="739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03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548FBEF7-7B3E-4E2F-86A5-5A5721A320A5}"/>
                  </a:ext>
                </a:extLst>
              </p:cNvPr>
              <p:cNvCxnSpPr/>
              <p:nvPr/>
            </p:nvCxnSpPr>
            <p:spPr>
              <a:xfrm>
                <a:off x="5264150" y="2961107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BAB8EE6-2B0A-4DAF-B7FC-3A8D7B91EE97}"/>
                </a:ext>
              </a:extLst>
            </p:cNvPr>
            <p:cNvGrpSpPr/>
            <p:nvPr/>
          </p:nvGrpSpPr>
          <p:grpSpPr>
            <a:xfrm>
              <a:off x="4181150" y="2253493"/>
              <a:ext cx="2546030" cy="1015754"/>
              <a:chOff x="4537489" y="2830387"/>
              <a:chExt cx="2546030" cy="101575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53AE86-C721-4E18-8FB0-67BFD39DB362}"/>
                  </a:ext>
                </a:extLst>
              </p:cNvPr>
              <p:cNvSpPr txBox="1"/>
              <p:nvPr/>
            </p:nvSpPr>
            <p:spPr>
              <a:xfrm>
                <a:off x="4574499" y="3384476"/>
                <a:ext cx="25090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개발 환경 </a:t>
                </a:r>
                <a:r>
                  <a:rPr lang="en-US" altLang="ko-KR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&amp; </a:t>
                </a: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현황</a:t>
                </a:r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5DAA4C1-AB10-4DA6-8338-EA86AA14D5C3}"/>
                  </a:ext>
                </a:extLst>
              </p:cNvPr>
              <p:cNvSpPr txBox="1"/>
              <p:nvPr/>
            </p:nvSpPr>
            <p:spPr>
              <a:xfrm>
                <a:off x="4537489" y="2830387"/>
                <a:ext cx="7393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3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73FA082C-008A-4783-A336-743CA71B3535}"/>
                  </a:ext>
                </a:extLst>
              </p:cNvPr>
              <p:cNvCxnSpPr/>
              <p:nvPr/>
            </p:nvCxnSpPr>
            <p:spPr>
              <a:xfrm>
                <a:off x="5264150" y="2961107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0D187E-76A2-4040-8C43-15BB128649CD}"/>
              </a:ext>
            </a:extLst>
          </p:cNvPr>
          <p:cNvGrpSpPr/>
          <p:nvPr/>
        </p:nvGrpSpPr>
        <p:grpSpPr>
          <a:xfrm>
            <a:off x="2119704" y="1547360"/>
            <a:ext cx="1571313" cy="1017750"/>
            <a:chOff x="4181149" y="1528969"/>
            <a:chExt cx="1571313" cy="1017750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D55CC56-F8AF-4B37-A973-F6A76FF382D3}"/>
                </a:ext>
              </a:extLst>
            </p:cNvPr>
            <p:cNvGrpSpPr/>
            <p:nvPr/>
          </p:nvGrpSpPr>
          <p:grpSpPr>
            <a:xfrm>
              <a:off x="4181149" y="1529713"/>
              <a:ext cx="739306" cy="646331"/>
              <a:chOff x="4537488" y="1896302"/>
              <a:chExt cx="739306" cy="646331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C89DC7E-BD12-46F8-AB5D-FA4136D71C69}"/>
                  </a:ext>
                </a:extLst>
              </p:cNvPr>
              <p:cNvSpPr txBox="1"/>
              <p:nvPr/>
            </p:nvSpPr>
            <p:spPr>
              <a:xfrm>
                <a:off x="4537488" y="1896302"/>
                <a:ext cx="739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02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65782E0-0021-44A8-87C0-FF764DA5D7CF}"/>
                  </a:ext>
                </a:extLst>
              </p:cNvPr>
              <p:cNvCxnSpPr/>
              <p:nvPr/>
            </p:nvCxnSpPr>
            <p:spPr>
              <a:xfrm>
                <a:off x="5264150" y="2027022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2E27B44-3308-4B7F-9039-4EA2D572EA45}"/>
                </a:ext>
              </a:extLst>
            </p:cNvPr>
            <p:cNvGrpSpPr/>
            <p:nvPr/>
          </p:nvGrpSpPr>
          <p:grpSpPr>
            <a:xfrm>
              <a:off x="4181150" y="1528969"/>
              <a:ext cx="1571312" cy="1017750"/>
              <a:chOff x="4537489" y="1896302"/>
              <a:chExt cx="1571312" cy="101775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47F0753-D5B7-44E5-AA31-8FEB608F6310}"/>
                  </a:ext>
                </a:extLst>
              </p:cNvPr>
              <p:cNvSpPr txBox="1"/>
              <p:nvPr/>
            </p:nvSpPr>
            <p:spPr>
              <a:xfrm>
                <a:off x="4584025" y="2452387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개발 목적</a:t>
                </a:r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26EB50-9D52-4308-ADFC-DA18CC66CCD1}"/>
                  </a:ext>
                </a:extLst>
              </p:cNvPr>
              <p:cNvSpPr txBox="1"/>
              <p:nvPr/>
            </p:nvSpPr>
            <p:spPr>
              <a:xfrm>
                <a:off x="4537489" y="1896302"/>
                <a:ext cx="7393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2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2D6E4C35-EAC8-4186-98F0-3E9A0EDD09BF}"/>
                  </a:ext>
                </a:extLst>
              </p:cNvPr>
              <p:cNvCxnSpPr/>
              <p:nvPr/>
            </p:nvCxnSpPr>
            <p:spPr>
              <a:xfrm>
                <a:off x="5264150" y="2027022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303DCD-B378-4F52-9F64-5AEF3FB6C761}"/>
              </a:ext>
            </a:extLst>
          </p:cNvPr>
          <p:cNvGrpSpPr/>
          <p:nvPr/>
        </p:nvGrpSpPr>
        <p:grpSpPr>
          <a:xfrm>
            <a:off x="3256668" y="2637437"/>
            <a:ext cx="1250368" cy="1354465"/>
            <a:chOff x="6824299" y="872628"/>
            <a:chExt cx="1250368" cy="135446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D54A7BC3-DC8F-467E-B98D-2A6E73162383}"/>
                </a:ext>
              </a:extLst>
            </p:cNvPr>
            <p:cNvGrpSpPr/>
            <p:nvPr/>
          </p:nvGrpSpPr>
          <p:grpSpPr>
            <a:xfrm>
              <a:off x="6824299" y="878005"/>
              <a:ext cx="976480" cy="646331"/>
              <a:chOff x="4537487" y="1065305"/>
              <a:chExt cx="976480" cy="646331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0160738-DB93-4585-A76D-6BE324A9372B}"/>
                  </a:ext>
                </a:extLst>
              </p:cNvPr>
              <p:cNvSpPr txBox="1"/>
              <p:nvPr/>
            </p:nvSpPr>
            <p:spPr>
              <a:xfrm>
                <a:off x="5329236" y="1136643"/>
                <a:ext cx="1847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8F6F487-8B44-4C8D-B3A3-A6DEBD4495DF}"/>
                  </a:ext>
                </a:extLst>
              </p:cNvPr>
              <p:cNvSpPr txBox="1"/>
              <p:nvPr/>
            </p:nvSpPr>
            <p:spPr>
              <a:xfrm>
                <a:off x="4537487" y="1065305"/>
                <a:ext cx="739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04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EC21DF39-E4C9-4626-B5D6-D2F497805BF9}"/>
                  </a:ext>
                </a:extLst>
              </p:cNvPr>
              <p:cNvCxnSpPr/>
              <p:nvPr/>
            </p:nvCxnSpPr>
            <p:spPr>
              <a:xfrm>
                <a:off x="5264150" y="1196025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6490D30-880A-4B8B-B5D5-864ADB05DBCD}"/>
                </a:ext>
              </a:extLst>
            </p:cNvPr>
            <p:cNvGrpSpPr/>
            <p:nvPr/>
          </p:nvGrpSpPr>
          <p:grpSpPr>
            <a:xfrm>
              <a:off x="6824301" y="872628"/>
              <a:ext cx="1250366" cy="1354465"/>
              <a:chOff x="4537489" y="1059928"/>
              <a:chExt cx="1250366" cy="1354465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AFD0B6-33BF-493E-85E8-E8E32119A08F}"/>
                  </a:ext>
                </a:extLst>
              </p:cNvPr>
              <p:cNvSpPr txBox="1"/>
              <p:nvPr/>
            </p:nvSpPr>
            <p:spPr>
              <a:xfrm>
                <a:off x="4578870" y="1583396"/>
                <a:ext cx="12089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설계</a:t>
                </a:r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  <a:p>
                <a:r>
                  <a:rPr lang="en-US" altLang="ko-KR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 &amp; </a:t>
                </a: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구현</a:t>
                </a:r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1B3B6BE-5F7B-46C1-B1C8-1C6655D6CE82}"/>
                  </a:ext>
                </a:extLst>
              </p:cNvPr>
              <p:cNvSpPr txBox="1"/>
              <p:nvPr/>
            </p:nvSpPr>
            <p:spPr>
              <a:xfrm>
                <a:off x="4537489" y="1059928"/>
                <a:ext cx="7393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4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DC18571D-469C-44E9-BE58-A3B8A43AC081}"/>
                  </a:ext>
                </a:extLst>
              </p:cNvPr>
              <p:cNvCxnSpPr/>
              <p:nvPr/>
            </p:nvCxnSpPr>
            <p:spPr>
              <a:xfrm>
                <a:off x="5264150" y="1196025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B72404-69FA-419F-81AB-44C980FDE752}"/>
              </a:ext>
            </a:extLst>
          </p:cNvPr>
          <p:cNvGrpSpPr/>
          <p:nvPr/>
        </p:nvGrpSpPr>
        <p:grpSpPr>
          <a:xfrm>
            <a:off x="7076796" y="2638879"/>
            <a:ext cx="1505198" cy="1015134"/>
            <a:chOff x="6824299" y="2252004"/>
            <a:chExt cx="1505198" cy="1015134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7190674-8C32-41E4-9E71-1028F9479E16}"/>
                </a:ext>
              </a:extLst>
            </p:cNvPr>
            <p:cNvGrpSpPr/>
            <p:nvPr/>
          </p:nvGrpSpPr>
          <p:grpSpPr>
            <a:xfrm>
              <a:off x="6824299" y="2252005"/>
              <a:ext cx="739306" cy="646331"/>
              <a:chOff x="4537487" y="2830387"/>
              <a:chExt cx="739306" cy="646331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9A65A17-DC3A-4467-8BA1-4E9F37D5F63E}"/>
                  </a:ext>
                </a:extLst>
              </p:cNvPr>
              <p:cNvSpPr txBox="1"/>
              <p:nvPr/>
            </p:nvSpPr>
            <p:spPr>
              <a:xfrm>
                <a:off x="4537487" y="2830387"/>
                <a:ext cx="739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06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9E4F3833-24AA-42BF-9F9C-DACE0031F8B0}"/>
                  </a:ext>
                </a:extLst>
              </p:cNvPr>
              <p:cNvCxnSpPr/>
              <p:nvPr/>
            </p:nvCxnSpPr>
            <p:spPr>
              <a:xfrm>
                <a:off x="5264150" y="2961107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404111E9-1514-4C5E-82ED-FB22ED5497EC}"/>
                </a:ext>
              </a:extLst>
            </p:cNvPr>
            <p:cNvGrpSpPr/>
            <p:nvPr/>
          </p:nvGrpSpPr>
          <p:grpSpPr>
            <a:xfrm>
              <a:off x="6832497" y="2252004"/>
              <a:ext cx="1497000" cy="1015134"/>
              <a:chOff x="4545685" y="2829642"/>
              <a:chExt cx="1497000" cy="1015134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9E312C1-55E2-4A01-9E67-F636D2B62000}"/>
                  </a:ext>
                </a:extLst>
              </p:cNvPr>
              <p:cNvSpPr txBox="1"/>
              <p:nvPr/>
            </p:nvSpPr>
            <p:spPr>
              <a:xfrm>
                <a:off x="4586837" y="3383111"/>
                <a:ext cx="14558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화면 시현</a:t>
                </a:r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0C1D59D-B40E-4E8D-BD6F-3770EAF67D32}"/>
                  </a:ext>
                </a:extLst>
              </p:cNvPr>
              <p:cNvSpPr txBox="1"/>
              <p:nvPr/>
            </p:nvSpPr>
            <p:spPr>
              <a:xfrm>
                <a:off x="4545685" y="2829642"/>
                <a:ext cx="7393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6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04A29DD3-16DF-4C4C-9271-989E66880F78}"/>
                  </a:ext>
                </a:extLst>
              </p:cNvPr>
              <p:cNvCxnSpPr/>
              <p:nvPr/>
            </p:nvCxnSpPr>
            <p:spPr>
              <a:xfrm>
                <a:off x="5264150" y="2961107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B37043-1D39-42E0-A744-96438BC6A472}"/>
              </a:ext>
            </a:extLst>
          </p:cNvPr>
          <p:cNvGrpSpPr/>
          <p:nvPr/>
        </p:nvGrpSpPr>
        <p:grpSpPr>
          <a:xfrm>
            <a:off x="5199463" y="2684781"/>
            <a:ext cx="1475658" cy="1384466"/>
            <a:chOff x="6816104" y="1528969"/>
            <a:chExt cx="1475658" cy="1384466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63F04F5B-86BC-4E4B-8D82-A028E149D6C7}"/>
                </a:ext>
              </a:extLst>
            </p:cNvPr>
            <p:cNvGrpSpPr/>
            <p:nvPr/>
          </p:nvGrpSpPr>
          <p:grpSpPr>
            <a:xfrm>
              <a:off x="6824299" y="1528969"/>
              <a:ext cx="739306" cy="646331"/>
              <a:chOff x="4537487" y="1896302"/>
              <a:chExt cx="739306" cy="646331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300596E-809D-4DF1-A59B-DD6DE8FA90C0}"/>
                  </a:ext>
                </a:extLst>
              </p:cNvPr>
              <p:cNvSpPr txBox="1"/>
              <p:nvPr/>
            </p:nvSpPr>
            <p:spPr>
              <a:xfrm>
                <a:off x="4537487" y="1896302"/>
                <a:ext cx="7393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accent1">
                        <a:lumMod val="75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05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1">
                      <a:lumMod val="7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554D58AC-096D-4AF8-B873-B39C45160885}"/>
                  </a:ext>
                </a:extLst>
              </p:cNvPr>
              <p:cNvCxnSpPr/>
              <p:nvPr/>
            </p:nvCxnSpPr>
            <p:spPr>
              <a:xfrm>
                <a:off x="5264150" y="2027022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91C5EBC-ABD1-4FB8-A6CB-1A0B2F674234}"/>
                </a:ext>
              </a:extLst>
            </p:cNvPr>
            <p:cNvGrpSpPr/>
            <p:nvPr/>
          </p:nvGrpSpPr>
          <p:grpSpPr>
            <a:xfrm>
              <a:off x="6816104" y="1530317"/>
              <a:ext cx="1475658" cy="1383118"/>
              <a:chOff x="4529292" y="1896906"/>
              <a:chExt cx="1475658" cy="1383118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EEA97517-95A7-48A1-BCD8-6F65714D370D}"/>
                  </a:ext>
                </a:extLst>
              </p:cNvPr>
              <p:cNvSpPr txBox="1"/>
              <p:nvPr/>
            </p:nvSpPr>
            <p:spPr>
              <a:xfrm>
                <a:off x="4539484" y="2449027"/>
                <a:ext cx="146546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화면 구현</a:t>
                </a:r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  <a:p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   </a:t>
                </a:r>
                <a:r>
                  <a:rPr lang="en-US" altLang="ko-KR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&amp; </a:t>
                </a:r>
                <a:r>
                  <a:rPr lang="ko-KR" altLang="en-US" sz="24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기능</a:t>
                </a:r>
                <a:endParaRPr lang="en-US" altLang="ko-KR" sz="24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26B7427-3D0C-4BBA-800A-1E644E152738}"/>
                  </a:ext>
                </a:extLst>
              </p:cNvPr>
              <p:cNvSpPr txBox="1"/>
              <p:nvPr/>
            </p:nvSpPr>
            <p:spPr>
              <a:xfrm>
                <a:off x="4529292" y="1896906"/>
                <a:ext cx="73930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>
                        <a:alpha val="30000"/>
                      </a:schemeClr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0</a:t>
                </a:r>
                <a:r>
                  <a:rPr lang="en-US" altLang="ko-KR" sz="36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5</a:t>
                </a:r>
                <a:endParaRPr lang="ko-KR" altLang="en-US" sz="36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3E595A9C-FDA0-42C4-86E4-175DCEE2EE5A}"/>
                  </a:ext>
                </a:extLst>
              </p:cNvPr>
              <p:cNvCxnSpPr/>
              <p:nvPr/>
            </p:nvCxnSpPr>
            <p:spPr>
              <a:xfrm>
                <a:off x="5264150" y="2027022"/>
                <a:ext cx="0" cy="342900"/>
              </a:xfrm>
              <a:prstGeom prst="line">
                <a:avLst/>
              </a:prstGeom>
              <a:ln w="19050">
                <a:solidFill>
                  <a:schemeClr val="accent1">
                    <a:lumMod val="40000"/>
                    <a:lumOff val="60000"/>
                    <a:alpha val="53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614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B6A9B-B571-459C-ADE1-0609B682CCCA}"/>
              </a:ext>
            </a:extLst>
          </p:cNvPr>
          <p:cNvSpPr txBox="1"/>
          <p:nvPr/>
        </p:nvSpPr>
        <p:spPr>
          <a:xfrm>
            <a:off x="262269" y="293888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ERD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설계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4AF3E-758A-484A-9462-892F254F5F6A}"/>
              </a:ext>
            </a:extLst>
          </p:cNvPr>
          <p:cNvSpPr txBox="1"/>
          <p:nvPr/>
        </p:nvSpPr>
        <p:spPr>
          <a:xfrm>
            <a:off x="262269" y="1018663"/>
            <a:ext cx="74556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 ‘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내방</a:t>
            </a:r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’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게시판 </a:t>
            </a:r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[after]   -&gt; Smart Editor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BE875-0F31-4350-B824-65B7A164E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1" y="1677798"/>
            <a:ext cx="6641671" cy="4543949"/>
          </a:xfrm>
          <a:prstGeom prst="rect">
            <a:avLst/>
          </a:prstGeom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620" y="3345110"/>
            <a:ext cx="3083503" cy="31988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7137C61-2869-4B9D-9DCD-DBC5BF35C80C}"/>
              </a:ext>
            </a:extLst>
          </p:cNvPr>
          <p:cNvSpPr/>
          <p:nvPr/>
        </p:nvSpPr>
        <p:spPr>
          <a:xfrm>
            <a:off x="6512729" y="2779946"/>
            <a:ext cx="364255" cy="2343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0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31268-5B74-43EC-9D62-028573AEA861}"/>
              </a:ext>
            </a:extLst>
          </p:cNvPr>
          <p:cNvSpPr txBox="1"/>
          <p:nvPr/>
        </p:nvSpPr>
        <p:spPr>
          <a:xfrm>
            <a:off x="1853125" y="2997123"/>
            <a:ext cx="3013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MyroomController.java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5" y="1193152"/>
            <a:ext cx="6278562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C31268-5B74-43EC-9D62-028573AEA861}"/>
              </a:ext>
            </a:extLst>
          </p:cNvPr>
          <p:cNvSpPr txBox="1"/>
          <p:nvPr/>
        </p:nvSpPr>
        <p:spPr>
          <a:xfrm>
            <a:off x="1853125" y="719941"/>
            <a:ext cx="3087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file_uploader_html5.jsp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25" y="3485628"/>
            <a:ext cx="6278562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28BE69C-D35D-4203-A52E-4F76596CF27F}"/>
              </a:ext>
            </a:extLst>
          </p:cNvPr>
          <p:cNvSpPr/>
          <p:nvPr/>
        </p:nvSpPr>
        <p:spPr>
          <a:xfrm>
            <a:off x="1853125" y="1190680"/>
            <a:ext cx="3501231" cy="36740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8BE69C-D35D-4203-A52E-4F76596CF27F}"/>
              </a:ext>
            </a:extLst>
          </p:cNvPr>
          <p:cNvSpPr/>
          <p:nvPr/>
        </p:nvSpPr>
        <p:spPr>
          <a:xfrm>
            <a:off x="1836648" y="3467862"/>
            <a:ext cx="3501231" cy="36740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31268-5B74-43EC-9D62-028573AEA861}"/>
              </a:ext>
            </a:extLst>
          </p:cNvPr>
          <p:cNvSpPr txBox="1"/>
          <p:nvPr/>
        </p:nvSpPr>
        <p:spPr>
          <a:xfrm>
            <a:off x="1404429" y="5391101"/>
            <a:ext cx="7175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싱글톤을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 사용하여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스마트 에디터에 업로드한 첫번째 이미지를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대표 사진으로 하여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DB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에 저장하였다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8DE2F-7811-44AA-8FB4-5FF52F8259FC}"/>
              </a:ext>
            </a:extLst>
          </p:cNvPr>
          <p:cNvSpPr txBox="1"/>
          <p:nvPr/>
        </p:nvSpPr>
        <p:spPr>
          <a:xfrm>
            <a:off x="1853125" y="462293"/>
            <a:ext cx="2184687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Smart Editor </a:t>
            </a:r>
            <a:r>
              <a:rPr lang="ko-KR" altLang="en-US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폴더 하위의</a:t>
            </a:r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…</a:t>
            </a:r>
            <a:r>
              <a:rPr lang="ko-KR" altLang="en-US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177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7170B2-EF14-4C10-94ED-CC13B9257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14" y="1138718"/>
            <a:ext cx="8315325" cy="43624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9D7E375-1F7F-4C61-96E2-7495CA7F0E75}"/>
              </a:ext>
            </a:extLst>
          </p:cNvPr>
          <p:cNvSpPr/>
          <p:nvPr/>
        </p:nvSpPr>
        <p:spPr>
          <a:xfrm>
            <a:off x="5655151" y="2105025"/>
            <a:ext cx="3322040" cy="21872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378AD-CB36-4D50-8A92-4C0508743988}"/>
              </a:ext>
            </a:extLst>
          </p:cNvPr>
          <p:cNvSpPr txBox="1"/>
          <p:nvPr/>
        </p:nvSpPr>
        <p:spPr>
          <a:xfrm>
            <a:off x="617833" y="5578757"/>
            <a:ext cx="8670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대표 사진  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-&gt; </a:t>
            </a:r>
            <a:r>
              <a:rPr lang="en-US" altLang="ko-KR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mattach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나머지 사진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-&gt; tomcat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의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upload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경로에 저장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15C94E-63DE-455D-BE22-BAD9070BAA68}"/>
              </a:ext>
            </a:extLst>
          </p:cNvPr>
          <p:cNvSpPr/>
          <p:nvPr/>
        </p:nvSpPr>
        <p:spPr>
          <a:xfrm>
            <a:off x="770171" y="3345111"/>
            <a:ext cx="3189434" cy="2453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12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98ADCA-6764-4067-AE8E-B7ECCBA3BBDD}"/>
              </a:ext>
            </a:extLst>
          </p:cNvPr>
          <p:cNvSpPr txBox="1"/>
          <p:nvPr/>
        </p:nvSpPr>
        <p:spPr>
          <a:xfrm>
            <a:off x="262269" y="293888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ERD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설계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D6F76C-6FBC-41E2-8FC9-5F36BFBC2CFC}"/>
              </a:ext>
            </a:extLst>
          </p:cNvPr>
          <p:cNvSpPr txBox="1"/>
          <p:nvPr/>
        </p:nvSpPr>
        <p:spPr>
          <a:xfrm>
            <a:off x="262269" y="1018663"/>
            <a:ext cx="50818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(3) ‘Q&amp;A’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게시판 </a:t>
            </a:r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글 게시판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8A6CE9-1D46-4EF4-804C-568314087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0" b="16824"/>
          <a:stretch/>
        </p:blipFill>
        <p:spPr>
          <a:xfrm>
            <a:off x="1209675" y="2020437"/>
            <a:ext cx="7486650" cy="215597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0436BF7-3636-4A1C-B62E-EF915D9AD61B}"/>
              </a:ext>
            </a:extLst>
          </p:cNvPr>
          <p:cNvSpPr/>
          <p:nvPr/>
        </p:nvSpPr>
        <p:spPr>
          <a:xfrm>
            <a:off x="1320847" y="3809000"/>
            <a:ext cx="3267756" cy="21101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3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0D5DC1A-91A7-4300-B4CB-6AE7B0124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8"/>
          <a:stretch/>
        </p:blipFill>
        <p:spPr>
          <a:xfrm>
            <a:off x="356566" y="1646514"/>
            <a:ext cx="4079814" cy="309073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1A9148-485F-4980-9977-1B407211C533}"/>
              </a:ext>
            </a:extLst>
          </p:cNvPr>
          <p:cNvSpPr/>
          <p:nvPr/>
        </p:nvSpPr>
        <p:spPr>
          <a:xfrm>
            <a:off x="858962" y="2278007"/>
            <a:ext cx="844047" cy="30999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3" name="화살표: 오른쪽 9">
            <a:extLst>
              <a:ext uri="{FF2B5EF4-FFF2-40B4-BE49-F238E27FC236}">
                <a16:creationId xmlns:a16="http://schemas.microsoft.com/office/drawing/2014/main" id="{E63FF18D-F375-416F-9394-0432F0BC9236}"/>
              </a:ext>
            </a:extLst>
          </p:cNvPr>
          <p:cNvSpPr/>
          <p:nvPr/>
        </p:nvSpPr>
        <p:spPr>
          <a:xfrm>
            <a:off x="4550501" y="3037212"/>
            <a:ext cx="718840" cy="38090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리디바탕" panose="020B0600000101010101" pitchFamily="34" charset="-127"/>
              <a:ea typeface="리디바탕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EC5E56-104A-41B7-897F-6511AED171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63"/>
          <a:stretch/>
        </p:blipFill>
        <p:spPr>
          <a:xfrm>
            <a:off x="5383462" y="1646514"/>
            <a:ext cx="4142697" cy="30907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8EC89A-8FB1-4952-8042-22DAC213BF72}"/>
              </a:ext>
            </a:extLst>
          </p:cNvPr>
          <p:cNvSpPr txBox="1"/>
          <p:nvPr/>
        </p:nvSpPr>
        <p:spPr>
          <a:xfrm>
            <a:off x="3369527" y="5336657"/>
            <a:ext cx="3166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ncheck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값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: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“N” -&gt; “Y”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72F73C-C43D-4CB8-9D09-11ECC83C5A0D}"/>
              </a:ext>
            </a:extLst>
          </p:cNvPr>
          <p:cNvSpPr txBox="1"/>
          <p:nvPr/>
        </p:nvSpPr>
        <p:spPr>
          <a:xfrm>
            <a:off x="2913093" y="4966677"/>
            <a:ext cx="4079813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관리자 기능 </a:t>
            </a:r>
            <a:r>
              <a:rPr lang="en-US" altLang="ko-KR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Q&amp;A </a:t>
            </a:r>
            <a:r>
              <a:rPr lang="ko-KR" altLang="en-US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게시판의 회원 글을 공지로 등록 </a:t>
            </a:r>
          </a:p>
        </p:txBody>
      </p:sp>
    </p:spTree>
    <p:extLst>
      <p:ext uri="{BB962C8B-B14F-4D97-AF65-F5344CB8AC3E}">
        <p14:creationId xmlns:p14="http://schemas.microsoft.com/office/powerpoint/2010/main" val="279221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CA51C7-A308-40F8-A2C1-516CAD6EC75E}"/>
              </a:ext>
            </a:extLst>
          </p:cNvPr>
          <p:cNvSpPr txBox="1"/>
          <p:nvPr/>
        </p:nvSpPr>
        <p:spPr>
          <a:xfrm>
            <a:off x="262269" y="293888"/>
            <a:ext cx="2435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ERD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설계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C02DA-B246-455A-A019-98999D219C78}"/>
              </a:ext>
            </a:extLst>
          </p:cNvPr>
          <p:cNvSpPr txBox="1"/>
          <p:nvPr/>
        </p:nvSpPr>
        <p:spPr>
          <a:xfrm>
            <a:off x="262269" y="1018663"/>
            <a:ext cx="69268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(4) ‘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클래스</a:t>
            </a:r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’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게시판 </a:t>
            </a:r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: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관리자 전용 게시판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47762" y="1572661"/>
            <a:ext cx="7610475" cy="4970913"/>
            <a:chOff x="-5329238" y="-404289"/>
            <a:chExt cx="9172575" cy="59912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329238" y="-404289"/>
              <a:ext cx="9172575" cy="599122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BD7B8D-1340-4D54-A8F1-52E816697FDF}"/>
                </a:ext>
              </a:extLst>
            </p:cNvPr>
            <p:cNvSpPr/>
            <p:nvPr/>
          </p:nvSpPr>
          <p:spPr>
            <a:xfrm>
              <a:off x="1185703" y="2966705"/>
              <a:ext cx="2540016" cy="13488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회원이 수강신청 시</a:t>
              </a:r>
              <a:r>
                <a:rPr lang="en-US" altLang="ko-KR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</a:t>
              </a: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수강생 정보를 담는 테이블</a:t>
              </a:r>
              <a:endParaRPr lang="en-US" altLang="ko-KR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A4D78E0-1202-4840-92D3-2FB9B54F1A26}"/>
                </a:ext>
              </a:extLst>
            </p:cNvPr>
            <p:cNvSpPr/>
            <p:nvPr/>
          </p:nvSpPr>
          <p:spPr>
            <a:xfrm>
              <a:off x="-1699875" y="-1083"/>
              <a:ext cx="1831010" cy="8245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포토게시판 기능</a:t>
              </a:r>
              <a:endParaRPr lang="en-US" altLang="ko-KR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2E6A6B-B1B3-42F6-83F8-A15D65960BF2}"/>
                </a:ext>
              </a:extLst>
            </p:cNvPr>
            <p:cNvSpPr/>
            <p:nvPr/>
          </p:nvSpPr>
          <p:spPr>
            <a:xfrm>
              <a:off x="-1615435" y="1226668"/>
              <a:ext cx="1484301" cy="4293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댓글 기능</a:t>
              </a:r>
              <a:endParaRPr lang="en-US" altLang="ko-KR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D4E62B6-3C82-44DE-A666-62AF313F9293}"/>
                </a:ext>
              </a:extLst>
            </p:cNvPr>
            <p:cNvSpPr/>
            <p:nvPr/>
          </p:nvSpPr>
          <p:spPr>
            <a:xfrm>
              <a:off x="-3670367" y="3880889"/>
              <a:ext cx="2656337" cy="43465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일일클래스</a:t>
              </a:r>
              <a:r>
                <a:rPr lang="ko-KR" altLang="en-US" dirty="0">
                  <a:solidFill>
                    <a:schemeClr val="tx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찜 기능</a:t>
              </a:r>
              <a:endParaRPr lang="en-US" altLang="ko-KR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29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846978-F96C-4368-9B6E-3026C2D13C05}"/>
              </a:ext>
            </a:extLst>
          </p:cNvPr>
          <p:cNvSpPr txBox="1"/>
          <p:nvPr/>
        </p:nvSpPr>
        <p:spPr>
          <a:xfrm>
            <a:off x="262269" y="293888"/>
            <a:ext cx="38026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디렉토리 구조도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4A07D6-3B39-411D-8819-5B1E25B94935}"/>
              </a:ext>
            </a:extLst>
          </p:cNvPr>
          <p:cNvSpPr/>
          <p:nvPr/>
        </p:nvSpPr>
        <p:spPr>
          <a:xfrm>
            <a:off x="262269" y="1289156"/>
            <a:ext cx="9394190" cy="5331997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4C485-A1E0-4C6E-B243-2F8154BB260D}"/>
              </a:ext>
            </a:extLst>
          </p:cNvPr>
          <p:cNvSpPr txBox="1"/>
          <p:nvPr/>
        </p:nvSpPr>
        <p:spPr>
          <a:xfrm>
            <a:off x="7372354" y="3051882"/>
            <a:ext cx="1013424" cy="292388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00board</a:t>
            </a:r>
            <a:endParaRPr lang="ko-KR" altLang="en-US" sz="13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1BCE8-A9D9-4D6D-972D-6A5E3F06F574}"/>
              </a:ext>
            </a:extLst>
          </p:cNvPr>
          <p:cNvSpPr txBox="1"/>
          <p:nvPr/>
        </p:nvSpPr>
        <p:spPr>
          <a:xfrm>
            <a:off x="7372354" y="3422611"/>
            <a:ext cx="1013424" cy="292388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01myroom</a:t>
            </a:r>
            <a:endParaRPr lang="ko-KR" altLang="en-US" sz="13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F48069-1023-4187-8C10-6DAE2712D780}"/>
              </a:ext>
            </a:extLst>
          </p:cNvPr>
          <p:cNvSpPr txBox="1"/>
          <p:nvPr/>
        </p:nvSpPr>
        <p:spPr>
          <a:xfrm>
            <a:off x="7372354" y="3798586"/>
            <a:ext cx="1013424" cy="292388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02class</a:t>
            </a:r>
            <a:endParaRPr lang="ko-KR" altLang="en-US" sz="13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F8D755-0FD6-4DF1-800A-963401412284}"/>
              </a:ext>
            </a:extLst>
          </p:cNvPr>
          <p:cNvSpPr txBox="1"/>
          <p:nvPr/>
        </p:nvSpPr>
        <p:spPr>
          <a:xfrm>
            <a:off x="7381962" y="4174561"/>
            <a:ext cx="1013424" cy="292388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03qna</a:t>
            </a:r>
            <a:endParaRPr lang="ko-KR" altLang="en-US" sz="13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5010F0-4B2E-4440-80DE-500E2EB727E0}"/>
              </a:ext>
            </a:extLst>
          </p:cNvPr>
          <p:cNvSpPr txBox="1"/>
          <p:nvPr/>
        </p:nvSpPr>
        <p:spPr>
          <a:xfrm>
            <a:off x="2449720" y="4940408"/>
            <a:ext cx="2129449" cy="400110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WebContents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6C6A9B-8F4C-4830-B6FA-6EE5B40DCDEF}"/>
              </a:ext>
            </a:extLst>
          </p:cNvPr>
          <p:cNvSpPr txBox="1"/>
          <p:nvPr/>
        </p:nvSpPr>
        <p:spPr>
          <a:xfrm>
            <a:off x="7381962" y="4550536"/>
            <a:ext cx="1003816" cy="292388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04brand</a:t>
            </a:r>
            <a:endParaRPr lang="ko-KR" altLang="en-US" sz="13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92B9A5-4F9B-4D03-8B1E-B8240D5F07AD}"/>
              </a:ext>
            </a:extLst>
          </p:cNvPr>
          <p:cNvSpPr txBox="1"/>
          <p:nvPr/>
        </p:nvSpPr>
        <p:spPr>
          <a:xfrm>
            <a:off x="7381962" y="4926511"/>
            <a:ext cx="1013424" cy="292388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user</a:t>
            </a:r>
            <a:endParaRPr lang="ko-KR" altLang="en-US" sz="13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22D64F-3CA8-4358-B205-4D07F0737F0B}"/>
              </a:ext>
            </a:extLst>
          </p:cNvPr>
          <p:cNvSpPr txBox="1"/>
          <p:nvPr/>
        </p:nvSpPr>
        <p:spPr>
          <a:xfrm>
            <a:off x="7389582" y="5302484"/>
            <a:ext cx="1013424" cy="292388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mypage</a:t>
            </a:r>
            <a:endParaRPr lang="ko-KR" altLang="en-US" sz="13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D77CD5-7186-46A7-92F1-3FC1DDBB6FD3}"/>
              </a:ext>
            </a:extLst>
          </p:cNvPr>
          <p:cNvSpPr txBox="1"/>
          <p:nvPr/>
        </p:nvSpPr>
        <p:spPr>
          <a:xfrm>
            <a:off x="7389582" y="5678457"/>
            <a:ext cx="1013424" cy="292388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manager</a:t>
            </a:r>
            <a:endParaRPr lang="ko-KR" altLang="en-US" sz="13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B89B75-1B45-435C-8A7A-A6DDFE5C5713}"/>
              </a:ext>
            </a:extLst>
          </p:cNvPr>
          <p:cNvSpPr txBox="1"/>
          <p:nvPr/>
        </p:nvSpPr>
        <p:spPr>
          <a:xfrm>
            <a:off x="7389582" y="6054430"/>
            <a:ext cx="705794" cy="292388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etc</a:t>
            </a:r>
            <a:r>
              <a:rPr lang="en-US" altLang="ko-KR" sz="13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…</a:t>
            </a:r>
            <a:endParaRPr lang="ko-KR" altLang="en-US" sz="13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A94779-3DC9-4D8E-BD4A-02B61AA699EA}"/>
              </a:ext>
            </a:extLst>
          </p:cNvPr>
          <p:cNvSpPr txBox="1"/>
          <p:nvPr/>
        </p:nvSpPr>
        <p:spPr>
          <a:xfrm>
            <a:off x="347012" y="3456917"/>
            <a:ext cx="1151725" cy="400110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teamc2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A56EA1-C5FF-4651-836E-ADB3A830F4B6}"/>
              </a:ext>
            </a:extLst>
          </p:cNvPr>
          <p:cNvSpPr txBox="1"/>
          <p:nvPr/>
        </p:nvSpPr>
        <p:spPr>
          <a:xfrm>
            <a:off x="2431027" y="2123806"/>
            <a:ext cx="1151725" cy="400110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src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F4D3D8-EC90-4AE6-B6A8-64E853D7A554}"/>
              </a:ext>
            </a:extLst>
          </p:cNvPr>
          <p:cNvSpPr txBox="1"/>
          <p:nvPr/>
        </p:nvSpPr>
        <p:spPr>
          <a:xfrm>
            <a:off x="2460210" y="3449297"/>
            <a:ext cx="1552592" cy="400110"/>
          </a:xfrm>
          <a:prstGeom prst="rect">
            <a:avLst/>
          </a:prstGeom>
          <a:solidFill>
            <a:srgbClr val="EAD2D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document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2B5EEF-2488-4E6A-A435-817C23F52678}"/>
              </a:ext>
            </a:extLst>
          </p:cNvPr>
          <p:cNvGrpSpPr/>
          <p:nvPr/>
        </p:nvGrpSpPr>
        <p:grpSpPr>
          <a:xfrm>
            <a:off x="4395258" y="1737048"/>
            <a:ext cx="1304928" cy="1178826"/>
            <a:chOff x="7003517" y="1315562"/>
            <a:chExt cx="1304928" cy="117882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DD47A3F-D07A-4CC8-AFB9-6D255C7CF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62" b="56374"/>
            <a:stretch/>
          </p:blipFill>
          <p:spPr>
            <a:xfrm>
              <a:off x="7003519" y="1799761"/>
              <a:ext cx="1304925" cy="193675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9A84D23D-0272-4583-8023-B80D14B765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2" b="76535"/>
            <a:stretch/>
          </p:blipFill>
          <p:spPr>
            <a:xfrm>
              <a:off x="7003517" y="2300713"/>
              <a:ext cx="1304925" cy="1936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3AB5185-71BB-43E8-B9C0-03CB95935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524" b="18016"/>
            <a:stretch/>
          </p:blipFill>
          <p:spPr>
            <a:xfrm>
              <a:off x="7003518" y="2059567"/>
              <a:ext cx="1304925" cy="18123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E716259-EFF2-42DD-97CB-36129C711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030" b="37510"/>
            <a:stretch/>
          </p:blipFill>
          <p:spPr>
            <a:xfrm>
              <a:off x="7003519" y="1556505"/>
              <a:ext cx="1304925" cy="181237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BB28B77-673A-4F8D-A6BF-8A374E1BD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9541"/>
            <a:stretch/>
          </p:blipFill>
          <p:spPr>
            <a:xfrm>
              <a:off x="7003520" y="1315562"/>
              <a:ext cx="1304925" cy="181237"/>
            </a:xfrm>
            <a:prstGeom prst="rect">
              <a:avLst/>
            </a:prstGeom>
          </p:spPr>
        </p:pic>
      </p:grpSp>
      <p:pic>
        <p:nvPicPr>
          <p:cNvPr id="52" name="그림 51">
            <a:extLst>
              <a:ext uri="{FF2B5EF4-FFF2-40B4-BE49-F238E27FC236}">
                <a16:creationId xmlns:a16="http://schemas.microsoft.com/office/drawing/2014/main" id="{943A26AC-376F-4ABB-AA74-FA61E04BEE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139" b="6574"/>
          <a:stretch/>
        </p:blipFill>
        <p:spPr>
          <a:xfrm>
            <a:off x="4493418" y="3384910"/>
            <a:ext cx="1028700" cy="193675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CC4ADD8-565F-4901-A7CE-2AEFF01168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4" b="47884"/>
          <a:stretch/>
        </p:blipFill>
        <p:spPr>
          <a:xfrm>
            <a:off x="4493418" y="3674634"/>
            <a:ext cx="1028700" cy="195250"/>
          </a:xfrm>
          <a:prstGeom prst="rect">
            <a:avLst/>
          </a:prstGeom>
        </p:spPr>
      </p:pic>
      <p:cxnSp>
        <p:nvCxnSpPr>
          <p:cNvPr id="57" name="꺾인 연결선 17">
            <a:extLst>
              <a:ext uri="{FF2B5EF4-FFF2-40B4-BE49-F238E27FC236}">
                <a16:creationId xmlns:a16="http://schemas.microsoft.com/office/drawing/2014/main" id="{31529FE7-4E44-4813-BA0A-62C1A0B290ED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1498737" y="2323861"/>
            <a:ext cx="932290" cy="133311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18">
            <a:extLst>
              <a:ext uri="{FF2B5EF4-FFF2-40B4-BE49-F238E27FC236}">
                <a16:creationId xmlns:a16="http://schemas.microsoft.com/office/drawing/2014/main" id="{1212DA7E-3FD6-4B66-9A1E-8B80F9A131E4}"/>
              </a:ext>
            </a:extLst>
          </p:cNvPr>
          <p:cNvCxnSpPr>
            <a:cxnSpLocks/>
            <a:stCxn id="39" idx="3"/>
            <a:endCxn id="33" idx="1"/>
          </p:cNvCxnSpPr>
          <p:nvPr/>
        </p:nvCxnSpPr>
        <p:spPr>
          <a:xfrm>
            <a:off x="1498737" y="3656972"/>
            <a:ext cx="950983" cy="148349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19">
            <a:extLst>
              <a:ext uri="{FF2B5EF4-FFF2-40B4-BE49-F238E27FC236}">
                <a16:creationId xmlns:a16="http://schemas.microsoft.com/office/drawing/2014/main" id="{B2524A1B-3648-4EA6-8944-0723CD674740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1498737" y="3649352"/>
            <a:ext cx="961473" cy="7620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19">
            <a:extLst>
              <a:ext uri="{FF2B5EF4-FFF2-40B4-BE49-F238E27FC236}">
                <a16:creationId xmlns:a16="http://schemas.microsoft.com/office/drawing/2014/main" id="{5F9C5600-E907-45B5-9D5A-F174D537C30B}"/>
              </a:ext>
            </a:extLst>
          </p:cNvPr>
          <p:cNvCxnSpPr>
            <a:cxnSpLocks/>
            <a:stCxn id="33" idx="3"/>
            <a:endCxn id="18" idx="1"/>
          </p:cNvCxnSpPr>
          <p:nvPr/>
        </p:nvCxnSpPr>
        <p:spPr>
          <a:xfrm flipV="1">
            <a:off x="4579169" y="3198076"/>
            <a:ext cx="2793185" cy="1942387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19">
            <a:extLst>
              <a:ext uri="{FF2B5EF4-FFF2-40B4-BE49-F238E27FC236}">
                <a16:creationId xmlns:a16="http://schemas.microsoft.com/office/drawing/2014/main" id="{686D0EF7-51EA-418F-885F-3EB7B83F9D14}"/>
              </a:ext>
            </a:extLst>
          </p:cNvPr>
          <p:cNvCxnSpPr>
            <a:cxnSpLocks/>
            <a:stCxn id="33" idx="3"/>
            <a:endCxn id="20" idx="1"/>
          </p:cNvCxnSpPr>
          <p:nvPr/>
        </p:nvCxnSpPr>
        <p:spPr>
          <a:xfrm flipV="1">
            <a:off x="4579169" y="3568805"/>
            <a:ext cx="2793185" cy="157165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19">
            <a:extLst>
              <a:ext uri="{FF2B5EF4-FFF2-40B4-BE49-F238E27FC236}">
                <a16:creationId xmlns:a16="http://schemas.microsoft.com/office/drawing/2014/main" id="{8C599530-0639-4894-903E-F504DFCDA604}"/>
              </a:ext>
            </a:extLst>
          </p:cNvPr>
          <p:cNvCxnSpPr>
            <a:cxnSpLocks/>
            <a:stCxn id="33" idx="3"/>
            <a:endCxn id="22" idx="1"/>
          </p:cNvCxnSpPr>
          <p:nvPr/>
        </p:nvCxnSpPr>
        <p:spPr>
          <a:xfrm flipV="1">
            <a:off x="4579169" y="3944780"/>
            <a:ext cx="2793185" cy="119568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꺾인 연결선 19">
            <a:extLst>
              <a:ext uri="{FF2B5EF4-FFF2-40B4-BE49-F238E27FC236}">
                <a16:creationId xmlns:a16="http://schemas.microsoft.com/office/drawing/2014/main" id="{F164A7D2-B70F-4684-A266-46D6FB8F1B12}"/>
              </a:ext>
            </a:extLst>
          </p:cNvPr>
          <p:cNvCxnSpPr>
            <a:cxnSpLocks/>
            <a:stCxn id="33" idx="3"/>
            <a:endCxn id="24" idx="1"/>
          </p:cNvCxnSpPr>
          <p:nvPr/>
        </p:nvCxnSpPr>
        <p:spPr>
          <a:xfrm flipV="1">
            <a:off x="4579169" y="4320755"/>
            <a:ext cx="2802793" cy="81970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19">
            <a:extLst>
              <a:ext uri="{FF2B5EF4-FFF2-40B4-BE49-F238E27FC236}">
                <a16:creationId xmlns:a16="http://schemas.microsoft.com/office/drawing/2014/main" id="{911E5886-2784-42AA-9F5E-CD4554A06D14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4579169" y="4696730"/>
            <a:ext cx="2802793" cy="44373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 19">
            <a:extLst>
              <a:ext uri="{FF2B5EF4-FFF2-40B4-BE49-F238E27FC236}">
                <a16:creationId xmlns:a16="http://schemas.microsoft.com/office/drawing/2014/main" id="{D3B9AB17-78ED-4FC9-9A72-FC4002CF39BF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 flipV="1">
            <a:off x="4579169" y="5072705"/>
            <a:ext cx="2802793" cy="6775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19">
            <a:extLst>
              <a:ext uri="{FF2B5EF4-FFF2-40B4-BE49-F238E27FC236}">
                <a16:creationId xmlns:a16="http://schemas.microsoft.com/office/drawing/2014/main" id="{9AC278EB-F675-480D-A852-290BC6831A9E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>
            <a:off x="4579169" y="5140463"/>
            <a:ext cx="2810413" cy="308215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꺾인 연결선 19">
            <a:extLst>
              <a:ext uri="{FF2B5EF4-FFF2-40B4-BE49-F238E27FC236}">
                <a16:creationId xmlns:a16="http://schemas.microsoft.com/office/drawing/2014/main" id="{961F9C67-5616-46C3-B05C-62ECC033A600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4578438" y="5140463"/>
            <a:ext cx="2811144" cy="684188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9">
            <a:extLst>
              <a:ext uri="{FF2B5EF4-FFF2-40B4-BE49-F238E27FC236}">
                <a16:creationId xmlns:a16="http://schemas.microsoft.com/office/drawing/2014/main" id="{9B8021B0-900F-46C0-A630-117A011BB3A5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>
            <a:off x="4579169" y="5140463"/>
            <a:ext cx="2810413" cy="1060161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 19">
            <a:extLst>
              <a:ext uri="{FF2B5EF4-FFF2-40B4-BE49-F238E27FC236}">
                <a16:creationId xmlns:a16="http://schemas.microsoft.com/office/drawing/2014/main" id="{0758A183-79D9-4C12-BBE0-77EB43007C7A}"/>
              </a:ext>
            </a:extLst>
          </p:cNvPr>
          <p:cNvCxnSpPr>
            <a:cxnSpLocks/>
            <a:stCxn id="40" idx="3"/>
            <a:endCxn id="7" idx="1"/>
          </p:cNvCxnSpPr>
          <p:nvPr/>
        </p:nvCxnSpPr>
        <p:spPr>
          <a:xfrm flipV="1">
            <a:off x="3582752" y="2318085"/>
            <a:ext cx="812508" cy="577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9">
            <a:extLst>
              <a:ext uri="{FF2B5EF4-FFF2-40B4-BE49-F238E27FC236}">
                <a16:creationId xmlns:a16="http://schemas.microsoft.com/office/drawing/2014/main" id="{AA1F51E5-A716-4C88-B240-487EFA55E651}"/>
              </a:ext>
            </a:extLst>
          </p:cNvPr>
          <p:cNvCxnSpPr>
            <a:cxnSpLocks/>
            <a:stCxn id="40" idx="3"/>
            <a:endCxn id="49" idx="1"/>
          </p:cNvCxnSpPr>
          <p:nvPr/>
        </p:nvCxnSpPr>
        <p:spPr>
          <a:xfrm flipV="1">
            <a:off x="3582752" y="1827667"/>
            <a:ext cx="812509" cy="49619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9">
            <a:extLst>
              <a:ext uri="{FF2B5EF4-FFF2-40B4-BE49-F238E27FC236}">
                <a16:creationId xmlns:a16="http://schemas.microsoft.com/office/drawing/2014/main" id="{07D51985-8E7E-4E84-907A-FBA407C4EA55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3582752" y="2068610"/>
            <a:ext cx="812508" cy="26511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9">
            <a:extLst>
              <a:ext uri="{FF2B5EF4-FFF2-40B4-BE49-F238E27FC236}">
                <a16:creationId xmlns:a16="http://schemas.microsoft.com/office/drawing/2014/main" id="{0105E3F5-5597-4284-8F0D-9D0EEADAB0F9}"/>
              </a:ext>
            </a:extLst>
          </p:cNvPr>
          <p:cNvCxnSpPr>
            <a:cxnSpLocks/>
            <a:stCxn id="40" idx="3"/>
            <a:endCxn id="42" idx="1"/>
          </p:cNvCxnSpPr>
          <p:nvPr/>
        </p:nvCxnSpPr>
        <p:spPr>
          <a:xfrm>
            <a:off x="3582752" y="2323861"/>
            <a:ext cx="812506" cy="495176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 19">
            <a:extLst>
              <a:ext uri="{FF2B5EF4-FFF2-40B4-BE49-F238E27FC236}">
                <a16:creationId xmlns:a16="http://schemas.microsoft.com/office/drawing/2014/main" id="{BDB90563-5916-47DE-89B2-F5D3744B0A4C}"/>
              </a:ext>
            </a:extLst>
          </p:cNvPr>
          <p:cNvCxnSpPr>
            <a:cxnSpLocks/>
            <a:stCxn id="40" idx="3"/>
            <a:endCxn id="47" idx="1"/>
          </p:cNvCxnSpPr>
          <p:nvPr/>
        </p:nvCxnSpPr>
        <p:spPr>
          <a:xfrm>
            <a:off x="3582752" y="2323861"/>
            <a:ext cx="812507" cy="247811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9">
            <a:extLst>
              <a:ext uri="{FF2B5EF4-FFF2-40B4-BE49-F238E27FC236}">
                <a16:creationId xmlns:a16="http://schemas.microsoft.com/office/drawing/2014/main" id="{FA6BF5D6-FAC3-4294-AFB4-40690917D5EF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4012802" y="3649352"/>
            <a:ext cx="480616" cy="122907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꺾인 연결선 19">
            <a:extLst>
              <a:ext uri="{FF2B5EF4-FFF2-40B4-BE49-F238E27FC236}">
                <a16:creationId xmlns:a16="http://schemas.microsoft.com/office/drawing/2014/main" id="{0056F038-94AE-4B7C-82F9-0DEFFEB1F5B6}"/>
              </a:ext>
            </a:extLst>
          </p:cNvPr>
          <p:cNvCxnSpPr>
            <a:cxnSpLocks/>
            <a:stCxn id="41" idx="3"/>
            <a:endCxn id="52" idx="1"/>
          </p:cNvCxnSpPr>
          <p:nvPr/>
        </p:nvCxnSpPr>
        <p:spPr>
          <a:xfrm flipV="1">
            <a:off x="4012802" y="3481748"/>
            <a:ext cx="480616" cy="167604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그림 157">
            <a:extLst>
              <a:ext uri="{FF2B5EF4-FFF2-40B4-BE49-F238E27FC236}">
                <a16:creationId xmlns:a16="http://schemas.microsoft.com/office/drawing/2014/main" id="{91E595FE-6948-406E-BDBB-36FFA380C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889" y="729957"/>
            <a:ext cx="3945570" cy="4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846978-F96C-4368-9B6E-3026C2D13C05}"/>
              </a:ext>
            </a:extLst>
          </p:cNvPr>
          <p:cNvSpPr txBox="1"/>
          <p:nvPr/>
        </p:nvSpPr>
        <p:spPr>
          <a:xfrm>
            <a:off x="262269" y="293888"/>
            <a:ext cx="2825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MVC2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모델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46555-47D3-403E-8BB3-B7E2A4F128A0}"/>
              </a:ext>
            </a:extLst>
          </p:cNvPr>
          <p:cNvSpPr txBox="1"/>
          <p:nvPr/>
        </p:nvSpPr>
        <p:spPr>
          <a:xfrm>
            <a:off x="262269" y="1018663"/>
            <a:ext cx="19027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(1) Model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7B9C4D70-5270-4772-A2AF-69D2F03AB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"/>
          <a:stretch/>
        </p:blipFill>
        <p:spPr>
          <a:xfrm>
            <a:off x="833645" y="1981899"/>
            <a:ext cx="2270936" cy="28942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F0B6D8-1342-407A-9945-166E4140F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080" y="1981899"/>
            <a:ext cx="2227839" cy="289420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4334622-1CBC-43B5-819D-F3099F7912C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6" b="1"/>
          <a:stretch/>
        </p:blipFill>
        <p:spPr>
          <a:xfrm>
            <a:off x="6722299" y="1981898"/>
            <a:ext cx="2372056" cy="74785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35FE210-690A-44CC-831E-B7155456FD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299" y="3428999"/>
            <a:ext cx="2372056" cy="10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7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AE9D6C-B400-481B-969D-313034D14C29}"/>
              </a:ext>
            </a:extLst>
          </p:cNvPr>
          <p:cNvSpPr txBox="1"/>
          <p:nvPr/>
        </p:nvSpPr>
        <p:spPr>
          <a:xfrm>
            <a:off x="262269" y="293888"/>
            <a:ext cx="2825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MVC2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모델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8B55D-37CD-432C-B921-AB675FD93940}"/>
              </a:ext>
            </a:extLst>
          </p:cNvPr>
          <p:cNvSpPr txBox="1"/>
          <p:nvPr/>
        </p:nvSpPr>
        <p:spPr>
          <a:xfrm>
            <a:off x="262269" y="1018663"/>
            <a:ext cx="16966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 View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C6412C-B747-4FF1-8888-432AD9751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223" b="93564"/>
          <a:stretch/>
        </p:blipFill>
        <p:spPr>
          <a:xfrm>
            <a:off x="1958887" y="1141331"/>
            <a:ext cx="2114286" cy="2942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208373E-92A4-43EF-B8E8-5A836D9CBA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78"/>
          <a:stretch/>
        </p:blipFill>
        <p:spPr>
          <a:xfrm>
            <a:off x="503873" y="2368500"/>
            <a:ext cx="2104762" cy="8865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EC9DD04-724E-4331-B956-B90293F16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6742" y="2368500"/>
            <a:ext cx="2104762" cy="103809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4BAB8E0-F25D-474A-B515-68B0A1F1A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611" y="2368500"/>
            <a:ext cx="2114286" cy="10285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3E491B-8653-4F98-A157-A934F7244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2004" y="2368500"/>
            <a:ext cx="2114286" cy="13809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D38B91E-6EBB-49E0-A7FF-1FF8DE0F0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611" y="4494890"/>
            <a:ext cx="2114286" cy="100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66AEF6C-B7E8-4A2D-8A9E-2EA47178E6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873" y="4494890"/>
            <a:ext cx="2104762" cy="146666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33EA315-7AF5-4C43-924E-C7D7931C52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140"/>
          <a:stretch/>
        </p:blipFill>
        <p:spPr>
          <a:xfrm>
            <a:off x="2782727" y="4501152"/>
            <a:ext cx="2114286" cy="14001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0240F2-DA19-4954-B4A0-04FD80CBD2F5}"/>
              </a:ext>
            </a:extLst>
          </p:cNvPr>
          <p:cNvSpPr txBox="1"/>
          <p:nvPr/>
        </p:nvSpPr>
        <p:spPr>
          <a:xfrm>
            <a:off x="2911295" y="1859980"/>
            <a:ext cx="181565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내방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게시판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5EA654-E0EA-451A-8C74-F58BFE981555}"/>
              </a:ext>
            </a:extLst>
          </p:cNvPr>
          <p:cNvSpPr txBox="1"/>
          <p:nvPr/>
        </p:nvSpPr>
        <p:spPr>
          <a:xfrm>
            <a:off x="5178926" y="1859980"/>
            <a:ext cx="181565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게시판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5BE6AE-BB57-4A3D-B4D9-A4C5F19F096F}"/>
              </a:ext>
            </a:extLst>
          </p:cNvPr>
          <p:cNvSpPr txBox="1"/>
          <p:nvPr/>
        </p:nvSpPr>
        <p:spPr>
          <a:xfrm>
            <a:off x="7446557" y="1859980"/>
            <a:ext cx="181565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‘Q&amp;A’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게시판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D198B-C117-4365-A4FC-8FD9C5833616}"/>
              </a:ext>
            </a:extLst>
          </p:cNvPr>
          <p:cNvSpPr txBox="1"/>
          <p:nvPr/>
        </p:nvSpPr>
        <p:spPr>
          <a:xfrm>
            <a:off x="648426" y="1873362"/>
            <a:ext cx="181565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공통 페이지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DF2F4E-7290-4257-8BCB-3B696CF38926}"/>
              </a:ext>
            </a:extLst>
          </p:cNvPr>
          <p:cNvSpPr txBox="1"/>
          <p:nvPr/>
        </p:nvSpPr>
        <p:spPr>
          <a:xfrm>
            <a:off x="5183688" y="4000663"/>
            <a:ext cx="181565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관리자 페이지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D3A08C-A541-4509-A769-FC6ECE3E0DF7}"/>
              </a:ext>
            </a:extLst>
          </p:cNvPr>
          <p:cNvSpPr txBox="1"/>
          <p:nvPr/>
        </p:nvSpPr>
        <p:spPr>
          <a:xfrm>
            <a:off x="2932042" y="4000663"/>
            <a:ext cx="181565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마이페이지</a:t>
            </a:r>
            <a:endParaRPr lang="ko-KR" altLang="en-US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675D27-D894-4DF8-98B3-FA8FFE86E231}"/>
              </a:ext>
            </a:extLst>
          </p:cNvPr>
          <p:cNvSpPr txBox="1"/>
          <p:nvPr/>
        </p:nvSpPr>
        <p:spPr>
          <a:xfrm>
            <a:off x="648426" y="4005907"/>
            <a:ext cx="181565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회원 기능</a:t>
            </a:r>
          </a:p>
        </p:txBody>
      </p:sp>
    </p:spTree>
    <p:extLst>
      <p:ext uri="{BB962C8B-B14F-4D97-AF65-F5344CB8AC3E}">
        <p14:creationId xmlns:p14="http://schemas.microsoft.com/office/powerpoint/2010/main" val="130806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6B679BF-7BAA-4904-9CEB-BB4C1F047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97" r="53844" b="85381"/>
          <a:stretch/>
        </p:blipFill>
        <p:spPr>
          <a:xfrm>
            <a:off x="3087401" y="1085142"/>
            <a:ext cx="1753428" cy="467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846978-F96C-4368-9B6E-3026C2D13C05}"/>
              </a:ext>
            </a:extLst>
          </p:cNvPr>
          <p:cNvSpPr txBox="1"/>
          <p:nvPr/>
        </p:nvSpPr>
        <p:spPr>
          <a:xfrm>
            <a:off x="262269" y="293888"/>
            <a:ext cx="2825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MVC2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모델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46555-47D3-403E-8BB3-B7E2A4F128A0}"/>
              </a:ext>
            </a:extLst>
          </p:cNvPr>
          <p:cNvSpPr txBox="1"/>
          <p:nvPr/>
        </p:nvSpPr>
        <p:spPr>
          <a:xfrm>
            <a:off x="262269" y="1018663"/>
            <a:ext cx="2685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(3) Controller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C9AC616-D5A6-4991-B04C-B1C19FC3D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5" y="2691880"/>
            <a:ext cx="3351032" cy="26776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5BDCCE-5582-4196-A734-4A0BC21E4143}"/>
              </a:ext>
            </a:extLst>
          </p:cNvPr>
          <p:cNvSpPr txBox="1"/>
          <p:nvPr/>
        </p:nvSpPr>
        <p:spPr>
          <a:xfrm>
            <a:off x="626494" y="1948524"/>
            <a:ext cx="3351033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WebContents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하위 폴더마다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컨트롤러 분리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CD0C2E-B0C2-49CB-ADE2-2EAA3871853E}"/>
              </a:ext>
            </a:extLst>
          </p:cNvPr>
          <p:cNvSpPr/>
          <p:nvPr/>
        </p:nvSpPr>
        <p:spPr>
          <a:xfrm>
            <a:off x="1042767" y="3543112"/>
            <a:ext cx="2518488" cy="30754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29AA8C0-7E99-4136-9619-ADE50B806B46}"/>
              </a:ext>
            </a:extLst>
          </p:cNvPr>
          <p:cNvGrpSpPr/>
          <p:nvPr/>
        </p:nvGrpSpPr>
        <p:grpSpPr>
          <a:xfrm>
            <a:off x="4192138" y="2691880"/>
            <a:ext cx="5051242" cy="568808"/>
            <a:chOff x="613270" y="1631222"/>
            <a:chExt cx="6179959" cy="62476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7CC7F09-9311-4C06-9B22-670D88120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9566"/>
            <a:stretch/>
          </p:blipFill>
          <p:spPr>
            <a:xfrm>
              <a:off x="613270" y="1631222"/>
              <a:ext cx="6179959" cy="62476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CBEB14-FF66-4B6A-9B0E-88AA5E267D7E}"/>
                </a:ext>
              </a:extLst>
            </p:cNvPr>
            <p:cNvSpPr/>
            <p:nvPr/>
          </p:nvSpPr>
          <p:spPr>
            <a:xfrm>
              <a:off x="677814" y="1725487"/>
              <a:ext cx="2233165" cy="272335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49AA9FE-AC23-484A-B69C-735BDFCEFC62}"/>
              </a:ext>
            </a:extLst>
          </p:cNvPr>
          <p:cNvSpPr txBox="1"/>
          <p:nvPr/>
        </p:nvSpPr>
        <p:spPr>
          <a:xfrm>
            <a:off x="4192138" y="2220144"/>
            <a:ext cx="223382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FrontController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FC47EF-4A19-4AA5-839F-84042A5C705D}"/>
              </a:ext>
            </a:extLst>
          </p:cNvPr>
          <p:cNvSpPr txBox="1"/>
          <p:nvPr/>
        </p:nvSpPr>
        <p:spPr>
          <a:xfrm>
            <a:off x="4400295" y="4030689"/>
            <a:ext cx="4902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어노테이션을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*.do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로 두어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form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태그의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action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주소가 무엇이든 간에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먼저 이 곳으로 들어오게 함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28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목차">
            <a:hlinkClick r:id="" action="ppaction://media"/>
            <a:extLst>
              <a:ext uri="{FF2B5EF4-FFF2-40B4-BE49-F238E27FC236}">
                <a16:creationId xmlns:a16="http://schemas.microsoft.com/office/drawing/2014/main" id="{E2D656AE-571A-4853-AE65-06BF574BC5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ED24BB-F282-4D99-AD88-FE353A5901D5}"/>
              </a:ext>
            </a:extLst>
          </p:cNvPr>
          <p:cNvSpPr txBox="1"/>
          <p:nvPr/>
        </p:nvSpPr>
        <p:spPr>
          <a:xfrm>
            <a:off x="1095302" y="2604498"/>
            <a:ext cx="20762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팀 소개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2A567A-589A-477B-B89C-9A47872A3648}"/>
              </a:ext>
            </a:extLst>
          </p:cNvPr>
          <p:cNvGrpSpPr/>
          <p:nvPr/>
        </p:nvGrpSpPr>
        <p:grpSpPr>
          <a:xfrm>
            <a:off x="1074521" y="1335973"/>
            <a:ext cx="1184940" cy="1131455"/>
            <a:chOff x="1074521" y="1655288"/>
            <a:chExt cx="1184940" cy="11314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83633DA-01C4-4BCD-88BF-829024F91AE3}"/>
                </a:ext>
              </a:extLst>
            </p:cNvPr>
            <p:cNvSpPr txBox="1"/>
            <p:nvPr/>
          </p:nvSpPr>
          <p:spPr>
            <a:xfrm>
              <a:off x="1074521" y="1655288"/>
              <a:ext cx="118494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01</a:t>
              </a:r>
              <a:endParaRPr lang="ko-KR" altLang="en-US" sz="6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F7DD6FC-D9A2-4E12-986C-1B2558ED46DB}"/>
                </a:ext>
              </a:extLst>
            </p:cNvPr>
            <p:cNvCxnSpPr/>
            <p:nvPr/>
          </p:nvCxnSpPr>
          <p:spPr>
            <a:xfrm>
              <a:off x="1211580" y="2786743"/>
              <a:ext cx="769257" cy="0"/>
            </a:xfrm>
            <a:prstGeom prst="line">
              <a:avLst/>
            </a:prstGeom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25230E-2970-44DD-82FA-D9DD238933A5}"/>
              </a:ext>
            </a:extLst>
          </p:cNvPr>
          <p:cNvSpPr txBox="1"/>
          <p:nvPr/>
        </p:nvSpPr>
        <p:spPr>
          <a:xfrm>
            <a:off x="1211580" y="3733737"/>
            <a:ext cx="2712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C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팀  팀원 소개 입니다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86966B-3E7E-4E92-9538-C0E97D4267A7}"/>
              </a:ext>
            </a:extLst>
          </p:cNvPr>
          <p:cNvGrpSpPr/>
          <p:nvPr/>
        </p:nvGrpSpPr>
        <p:grpSpPr>
          <a:xfrm>
            <a:off x="964958" y="0"/>
            <a:ext cx="1277257" cy="957943"/>
            <a:chOff x="964958" y="0"/>
            <a:chExt cx="1277257" cy="957943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17B7D19-44B4-4B4C-8D46-85D000B2D7A3}"/>
                </a:ext>
              </a:extLst>
            </p:cNvPr>
            <p:cNvSpPr/>
            <p:nvPr/>
          </p:nvSpPr>
          <p:spPr>
            <a:xfrm>
              <a:off x="964958" y="0"/>
              <a:ext cx="1277257" cy="957943"/>
            </a:xfrm>
            <a:prstGeom prst="rect">
              <a:avLst/>
            </a:prstGeom>
            <a:solidFill>
              <a:srgbClr val="24C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ACAD89-7FF7-442E-B612-D4C9D0B708E2}"/>
                </a:ext>
              </a:extLst>
            </p:cNvPr>
            <p:cNvSpPr txBox="1"/>
            <p:nvPr/>
          </p:nvSpPr>
          <p:spPr>
            <a:xfrm>
              <a:off x="1222712" y="356737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잇집</a:t>
              </a:r>
              <a:endPara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66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27AD3BC-04F4-4344-A056-7C8CDC2CCF50}"/>
              </a:ext>
            </a:extLst>
          </p:cNvPr>
          <p:cNvGrpSpPr/>
          <p:nvPr/>
        </p:nvGrpSpPr>
        <p:grpSpPr>
          <a:xfrm>
            <a:off x="431143" y="2559176"/>
            <a:ext cx="5051242" cy="568808"/>
            <a:chOff x="613270" y="1631222"/>
            <a:chExt cx="6179959" cy="62476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434EDA7-6024-4FD9-AB2E-8A51030F57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566"/>
            <a:stretch/>
          </p:blipFill>
          <p:spPr>
            <a:xfrm>
              <a:off x="613270" y="1631222"/>
              <a:ext cx="6179959" cy="62476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88100AF-E29C-44DC-B287-161798653FAF}"/>
                </a:ext>
              </a:extLst>
            </p:cNvPr>
            <p:cNvSpPr/>
            <p:nvPr/>
          </p:nvSpPr>
          <p:spPr>
            <a:xfrm>
              <a:off x="677814" y="1725487"/>
              <a:ext cx="2233165" cy="272335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81EE3C-82DA-48F1-A52D-122D39AC3221}"/>
              </a:ext>
            </a:extLst>
          </p:cNvPr>
          <p:cNvSpPr txBox="1"/>
          <p:nvPr/>
        </p:nvSpPr>
        <p:spPr>
          <a:xfrm>
            <a:off x="431143" y="2124353"/>
            <a:ext cx="223382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FrontController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3654AE-C605-418D-B749-EEA9B6F8CD1C}"/>
              </a:ext>
            </a:extLst>
          </p:cNvPr>
          <p:cNvGrpSpPr/>
          <p:nvPr/>
        </p:nvGrpSpPr>
        <p:grpSpPr>
          <a:xfrm>
            <a:off x="431143" y="3205922"/>
            <a:ext cx="6833600" cy="2681586"/>
            <a:chOff x="481600" y="2447337"/>
            <a:chExt cx="6833600" cy="268158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50B8F29-C5B7-420E-A53A-D7EAB7A64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6597"/>
            <a:stretch/>
          </p:blipFill>
          <p:spPr>
            <a:xfrm>
              <a:off x="481600" y="3368443"/>
              <a:ext cx="6833599" cy="176048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426B824-4CED-4957-8423-73CB287DF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600" y="2447337"/>
              <a:ext cx="6833600" cy="952509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37FB075D-5D3A-401C-8B18-BB5A8C2F2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143" y="1239685"/>
            <a:ext cx="3457791" cy="3216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FBAF76-4EA0-4038-AB48-C3E8170834F7}"/>
              </a:ext>
            </a:extLst>
          </p:cNvPr>
          <p:cNvSpPr txBox="1"/>
          <p:nvPr/>
        </p:nvSpPr>
        <p:spPr>
          <a:xfrm>
            <a:off x="6883955" y="3473158"/>
            <a:ext cx="267471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uris</a:t>
            </a: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[0] = 01myroom</a:t>
            </a:r>
          </a:p>
          <a:p>
            <a:r>
              <a:rPr lang="en-US" altLang="ko-KR" sz="20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uris</a:t>
            </a:r>
            <a:r>
              <a:rPr lang="en-US" altLang="ko-KR" sz="2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[1] = write.do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3FBD0C1-8542-4123-B3BF-919006E2D06A}"/>
              </a:ext>
            </a:extLst>
          </p:cNvPr>
          <p:cNvSpPr/>
          <p:nvPr/>
        </p:nvSpPr>
        <p:spPr>
          <a:xfrm>
            <a:off x="483899" y="3228535"/>
            <a:ext cx="6269115" cy="952509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7C0A83-B6DD-461F-9A83-C429993D8BFA}"/>
              </a:ext>
            </a:extLst>
          </p:cNvPr>
          <p:cNvSpPr txBox="1"/>
          <p:nvPr/>
        </p:nvSpPr>
        <p:spPr>
          <a:xfrm>
            <a:off x="431143" y="784530"/>
            <a:ext cx="446790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mWrite.jsp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form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태그의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action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주소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37999A-DEEC-4B10-B0D0-4534E2664ED6}"/>
              </a:ext>
            </a:extLst>
          </p:cNvPr>
          <p:cNvSpPr/>
          <p:nvPr/>
        </p:nvSpPr>
        <p:spPr>
          <a:xfrm>
            <a:off x="754376" y="5166086"/>
            <a:ext cx="3700055" cy="47625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E58C3D-3336-4CCB-9FAC-8B42E612A291}"/>
              </a:ext>
            </a:extLst>
          </p:cNvPr>
          <p:cNvSpPr txBox="1"/>
          <p:nvPr/>
        </p:nvSpPr>
        <p:spPr>
          <a:xfrm>
            <a:off x="4548748" y="5166086"/>
            <a:ext cx="4670413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MyroomController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객체 생성 후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 곳에서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write.do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해당하는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if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문에서 처리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3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목차">
            <a:hlinkClick r:id="" action="ppaction://media"/>
            <a:extLst>
              <a:ext uri="{FF2B5EF4-FFF2-40B4-BE49-F238E27FC236}">
                <a16:creationId xmlns:a16="http://schemas.microsoft.com/office/drawing/2014/main" id="{B7A4646F-41A2-46CE-B353-DF1576CAC4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96FA7F-DEA6-4399-9351-1964F836A1F3}"/>
              </a:ext>
            </a:extLst>
          </p:cNvPr>
          <p:cNvSpPr txBox="1"/>
          <p:nvPr/>
        </p:nvSpPr>
        <p:spPr>
          <a:xfrm>
            <a:off x="1095302" y="2604498"/>
            <a:ext cx="44101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화면 구현 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&amp;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기능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2D2D21-478A-46A9-B73C-8677168740B1}"/>
              </a:ext>
            </a:extLst>
          </p:cNvPr>
          <p:cNvGrpSpPr/>
          <p:nvPr/>
        </p:nvGrpSpPr>
        <p:grpSpPr>
          <a:xfrm>
            <a:off x="1074521" y="1335973"/>
            <a:ext cx="1162498" cy="1131455"/>
            <a:chOff x="1074521" y="1655288"/>
            <a:chExt cx="1162498" cy="113145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791754-2C9E-4F3F-B694-DCDEF58E9AEB}"/>
                </a:ext>
              </a:extLst>
            </p:cNvPr>
            <p:cNvSpPr txBox="1"/>
            <p:nvPr/>
          </p:nvSpPr>
          <p:spPr>
            <a:xfrm>
              <a:off x="1074521" y="1655288"/>
              <a:ext cx="1162498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05</a:t>
              </a:r>
              <a:endParaRPr lang="ko-KR" altLang="en-US" sz="6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BC2FBAB-4AE3-49F4-8E7C-32C15BD15FE9}"/>
                </a:ext>
              </a:extLst>
            </p:cNvPr>
            <p:cNvCxnSpPr/>
            <p:nvPr/>
          </p:nvCxnSpPr>
          <p:spPr>
            <a:xfrm>
              <a:off x="1211580" y="2786743"/>
              <a:ext cx="769257" cy="0"/>
            </a:xfrm>
            <a:prstGeom prst="line">
              <a:avLst/>
            </a:prstGeom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C6B9A7-BD5B-425D-AEE7-D52B54AC5636}"/>
              </a:ext>
            </a:extLst>
          </p:cNvPr>
          <p:cNvGrpSpPr/>
          <p:nvPr/>
        </p:nvGrpSpPr>
        <p:grpSpPr>
          <a:xfrm>
            <a:off x="964958" y="0"/>
            <a:ext cx="1277257" cy="957943"/>
            <a:chOff x="964958" y="0"/>
            <a:chExt cx="1277257" cy="95794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76D737E-A91A-43AC-B26D-D907162EE3EF}"/>
                </a:ext>
              </a:extLst>
            </p:cNvPr>
            <p:cNvSpPr/>
            <p:nvPr/>
          </p:nvSpPr>
          <p:spPr>
            <a:xfrm>
              <a:off x="964958" y="0"/>
              <a:ext cx="1277257" cy="957943"/>
            </a:xfrm>
            <a:prstGeom prst="rect">
              <a:avLst/>
            </a:prstGeom>
            <a:solidFill>
              <a:srgbClr val="D69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A50CF-0D8F-4062-8BF8-6605E597BE62}"/>
                </a:ext>
              </a:extLst>
            </p:cNvPr>
            <p:cNvSpPr txBox="1"/>
            <p:nvPr/>
          </p:nvSpPr>
          <p:spPr>
            <a:xfrm>
              <a:off x="1222712" y="356737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잇집</a:t>
              </a:r>
              <a:endPara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7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A6806D-358D-4E0B-A423-E44E86EB9BA3}"/>
              </a:ext>
            </a:extLst>
          </p:cNvPr>
          <p:cNvSpPr txBox="1"/>
          <p:nvPr/>
        </p:nvSpPr>
        <p:spPr>
          <a:xfrm>
            <a:off x="262269" y="293888"/>
            <a:ext cx="29097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메인 화면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060A1A-CB87-4786-A371-8028D37433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0"/>
          <a:stretch/>
        </p:blipFill>
        <p:spPr>
          <a:xfrm>
            <a:off x="4961144" y="1001775"/>
            <a:ext cx="3545636" cy="5220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9AF910-4CAF-4E32-B1AB-1FC0495486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25"/>
          <a:stretch/>
        </p:blipFill>
        <p:spPr>
          <a:xfrm>
            <a:off x="1328453" y="1001774"/>
            <a:ext cx="3279601" cy="52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어두운, 검은색, 남자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3" name="TextBox 1"/>
          <p:cNvSpPr txBox="1"/>
          <p:nvPr/>
        </p:nvSpPr>
        <p:spPr>
          <a:xfrm>
            <a:off x="1075599" y="4592271"/>
            <a:ext cx="76250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검색된 결과의 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[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총 개수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]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보여짐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</a:endParaRPr>
          </a:p>
          <a:p>
            <a:pPr lvl="0"/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</a:endParaRPr>
          </a:p>
          <a:p>
            <a:pPr lvl="0"/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결과가 많이 조회될 경우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더보기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 눌러서 더 많은 결과 조회 가능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A2E486-5F31-4531-B840-9AF0CB01F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99" y="1295662"/>
            <a:ext cx="7754802" cy="292577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286165-CBF8-4607-8F28-75E5EBDC2B4F}"/>
              </a:ext>
            </a:extLst>
          </p:cNvPr>
          <p:cNvSpPr/>
          <p:nvPr/>
        </p:nvSpPr>
        <p:spPr>
          <a:xfrm>
            <a:off x="5385993" y="1375962"/>
            <a:ext cx="1710676" cy="46821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F5DF4-C99E-4A3F-9CD9-87E8EC791D00}"/>
              </a:ext>
            </a:extLst>
          </p:cNvPr>
          <p:cNvSpPr txBox="1"/>
          <p:nvPr/>
        </p:nvSpPr>
        <p:spPr>
          <a:xfrm>
            <a:off x="262269" y="293888"/>
            <a:ext cx="1765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헤더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A82D0-9ADD-4BF9-B7FA-93DFADCBB61E}"/>
              </a:ext>
            </a:extLst>
          </p:cNvPr>
          <p:cNvSpPr txBox="1"/>
          <p:nvPr/>
        </p:nvSpPr>
        <p:spPr>
          <a:xfrm>
            <a:off x="1956846" y="370832"/>
            <a:ext cx="22749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(1)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통합검색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3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어두운, 검은색, 남자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F5DF4-C99E-4A3F-9CD9-87E8EC791D00}"/>
              </a:ext>
            </a:extLst>
          </p:cNvPr>
          <p:cNvSpPr txBox="1"/>
          <p:nvPr/>
        </p:nvSpPr>
        <p:spPr>
          <a:xfrm>
            <a:off x="262269" y="293888"/>
            <a:ext cx="1765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헤더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2A82D0-9ADD-4BF9-B7FA-93DFADCBB61E}"/>
              </a:ext>
            </a:extLst>
          </p:cNvPr>
          <p:cNvSpPr txBox="1"/>
          <p:nvPr/>
        </p:nvSpPr>
        <p:spPr>
          <a:xfrm>
            <a:off x="1956846" y="370832"/>
            <a:ext cx="43460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유저 기능 네비게이션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3805D6-F740-40C2-82D4-8144F3295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3"/>
          <a:stretch/>
        </p:blipFill>
        <p:spPr>
          <a:xfrm>
            <a:off x="5444848" y="2059631"/>
            <a:ext cx="3222552" cy="24193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86F5F1-675C-4044-B50A-E5412E9F0991}"/>
              </a:ext>
            </a:extLst>
          </p:cNvPr>
          <p:cNvSpPr/>
          <p:nvPr/>
        </p:nvSpPr>
        <p:spPr>
          <a:xfrm>
            <a:off x="5671939" y="2716585"/>
            <a:ext cx="1384183" cy="32030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090EE-3889-4D87-BD62-CCEF401D4E84}"/>
              </a:ext>
            </a:extLst>
          </p:cNvPr>
          <p:cNvSpPr txBox="1"/>
          <p:nvPr/>
        </p:nvSpPr>
        <p:spPr>
          <a:xfrm>
            <a:off x="6197309" y="1515219"/>
            <a:ext cx="171762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관리자 계정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B5335B-3B8E-408B-AD65-22F8D4266325}"/>
              </a:ext>
            </a:extLst>
          </p:cNvPr>
          <p:cNvSpPr txBox="1"/>
          <p:nvPr/>
        </p:nvSpPr>
        <p:spPr>
          <a:xfrm>
            <a:off x="1861599" y="1515219"/>
            <a:ext cx="1717629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회원 계정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DBDBE3-1DD9-42ED-A3D7-E181D8D7A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838" y="2039133"/>
            <a:ext cx="3105150" cy="24288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E86DD5-C281-4D8C-9CC0-9AD843BD4612}"/>
              </a:ext>
            </a:extLst>
          </p:cNvPr>
          <p:cNvSpPr/>
          <p:nvPr/>
        </p:nvSpPr>
        <p:spPr>
          <a:xfrm>
            <a:off x="5671940" y="3293462"/>
            <a:ext cx="1384183" cy="32030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EF2D5F2-D115-4E20-9C26-DB4548456357}"/>
              </a:ext>
            </a:extLst>
          </p:cNvPr>
          <p:cNvSpPr/>
          <p:nvPr/>
        </p:nvSpPr>
        <p:spPr>
          <a:xfrm>
            <a:off x="1358360" y="2963709"/>
            <a:ext cx="1384183" cy="6079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609C50C6-869D-4FD2-842A-76ED40753D7E}"/>
              </a:ext>
            </a:extLst>
          </p:cNvPr>
          <p:cNvSpPr txBox="1"/>
          <p:nvPr/>
        </p:nvSpPr>
        <p:spPr>
          <a:xfrm>
            <a:off x="1305093" y="4622590"/>
            <a:ext cx="296789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내방 게시판 글쓰기 기능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Q&amp;A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게시판 글쓰기 기능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</a:endParaRPr>
          </a:p>
          <a:p>
            <a:pPr lvl="0"/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주요 기능에 접근성 높임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</a:endParaRP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DD4B3F5F-1EC3-4CF2-BDC3-E39287125708}"/>
              </a:ext>
            </a:extLst>
          </p:cNvPr>
          <p:cNvSpPr txBox="1"/>
          <p:nvPr/>
        </p:nvSpPr>
        <p:spPr>
          <a:xfrm>
            <a:off x="5444848" y="4622590"/>
            <a:ext cx="3326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ko-KR" altLang="en-US" sz="2000" smtClean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관리자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페이지 접속 기능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</a:endParaRPr>
          </a:p>
          <a:p>
            <a:pPr lvl="0"/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</a:rPr>
              <a:t>클래스 등록 기능 이용 가능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022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1925A0E-A9DF-4C95-9DF9-7F8480891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" t="2076" r="1"/>
          <a:stretch/>
        </p:blipFill>
        <p:spPr>
          <a:xfrm>
            <a:off x="939002" y="1689476"/>
            <a:ext cx="3848351" cy="47647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E4E6BC-B506-4556-8F57-BD1F2BA0750C}"/>
              </a:ext>
            </a:extLst>
          </p:cNvPr>
          <p:cNvSpPr/>
          <p:nvPr/>
        </p:nvSpPr>
        <p:spPr>
          <a:xfrm>
            <a:off x="3988737" y="5582262"/>
            <a:ext cx="684341" cy="4072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A09D5-4047-4122-871E-CAC1968FAD3E}"/>
              </a:ext>
            </a:extLst>
          </p:cNvPr>
          <p:cNvSpPr txBox="1"/>
          <p:nvPr/>
        </p:nvSpPr>
        <p:spPr>
          <a:xfrm>
            <a:off x="262269" y="293888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3.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채팅과 상담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C018FB-43E9-4507-9B43-4116300B49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" t="1826" b="1045"/>
          <a:stretch/>
        </p:blipFill>
        <p:spPr>
          <a:xfrm>
            <a:off x="5161989" y="1694355"/>
            <a:ext cx="3848351" cy="475983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8BA738-015B-4C6B-A123-C54555E7F89D}"/>
              </a:ext>
            </a:extLst>
          </p:cNvPr>
          <p:cNvSpPr/>
          <p:nvPr/>
        </p:nvSpPr>
        <p:spPr>
          <a:xfrm>
            <a:off x="8166452" y="5912791"/>
            <a:ext cx="843888" cy="40959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B86068-F58A-4033-ACA5-3B72FD0DBB98}"/>
              </a:ext>
            </a:extLst>
          </p:cNvPr>
          <p:cNvSpPr txBox="1"/>
          <p:nvPr/>
        </p:nvSpPr>
        <p:spPr>
          <a:xfrm>
            <a:off x="1792565" y="1160959"/>
            <a:ext cx="219617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웹소켓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이용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C54175-DF6A-48D7-A735-8FAEB7AD5440}"/>
              </a:ext>
            </a:extLst>
          </p:cNvPr>
          <p:cNvSpPr txBox="1"/>
          <p:nvPr/>
        </p:nvSpPr>
        <p:spPr>
          <a:xfrm>
            <a:off x="5988078" y="1142020"/>
            <a:ext cx="219617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카카오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API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이용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F2142F-ABE8-4D59-879C-C3B1289421F9}"/>
              </a:ext>
            </a:extLst>
          </p:cNvPr>
          <p:cNvSpPr txBox="1"/>
          <p:nvPr/>
        </p:nvSpPr>
        <p:spPr>
          <a:xfrm>
            <a:off x="4256597" y="538159"/>
            <a:ext cx="486607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※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우측 하단 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float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배너 클릭하여 이용 가능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00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4EF2F470-72E3-4897-8709-4A889A203C3E}"/>
              </a:ext>
            </a:extLst>
          </p:cNvPr>
          <p:cNvSpPr txBox="1"/>
          <p:nvPr/>
        </p:nvSpPr>
        <p:spPr>
          <a:xfrm>
            <a:off x="262269" y="1946246"/>
            <a:ext cx="396578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client1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이 서버에 메시지 전송 </a:t>
            </a:r>
            <a:endParaRPr lang="en-US" altLang="ko-KR" i="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l"/>
            <a:endParaRPr lang="en-US" altLang="ko-KR" i="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l"/>
            <a:r>
              <a:rPr lang="en-US" altLang="ko-KR" i="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server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그 메시지를</a:t>
            </a:r>
            <a:endParaRPr lang="en-US" altLang="ko-KR" i="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l"/>
            <a:r>
              <a:rPr lang="en-US" altLang="ko-KR" i="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client2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에게 전송 </a:t>
            </a:r>
            <a:endParaRPr lang="en-US" altLang="ko-KR" i="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l"/>
            <a:endParaRPr lang="en-US" altLang="ko-KR" i="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l"/>
            <a:endParaRPr lang="en-US" altLang="ko-KR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l"/>
            <a:r>
              <a:rPr lang="en-US" altLang="ko-KR" i="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client2</a:t>
            </a:r>
            <a:r>
              <a:rPr lang="ko-KR" altLang="en-US" i="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</a:rPr>
              <a:t>는 자신에게 온 메세지를 확인</a:t>
            </a:r>
            <a:endParaRPr lang="en-US" altLang="ko-KR" i="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29C75A9-AAB2-408F-8ABB-E26AD1693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948" y="1231283"/>
            <a:ext cx="5502117" cy="5364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839BF-6F77-4CD8-84D9-0EA03D862B79}"/>
              </a:ext>
            </a:extLst>
          </p:cNvPr>
          <p:cNvSpPr txBox="1"/>
          <p:nvPr/>
        </p:nvSpPr>
        <p:spPr>
          <a:xfrm>
            <a:off x="262269" y="293888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3.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채팅과 상담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040FD-2CDB-4943-BE15-4BA406ED2926}"/>
              </a:ext>
            </a:extLst>
          </p:cNvPr>
          <p:cNvSpPr txBox="1"/>
          <p:nvPr/>
        </p:nvSpPr>
        <p:spPr>
          <a:xfrm>
            <a:off x="3688207" y="415514"/>
            <a:ext cx="1523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(1)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채팅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8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69CF6E-F4D1-4495-A790-1433CC9E8092}"/>
              </a:ext>
            </a:extLst>
          </p:cNvPr>
          <p:cNvSpPr txBox="1"/>
          <p:nvPr/>
        </p:nvSpPr>
        <p:spPr>
          <a:xfrm>
            <a:off x="262269" y="293888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3.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채팅과 상담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FF4D9-158C-4FFD-A4D5-2A96232597F3}"/>
              </a:ext>
            </a:extLst>
          </p:cNvPr>
          <p:cNvSpPr txBox="1"/>
          <p:nvPr/>
        </p:nvSpPr>
        <p:spPr>
          <a:xfrm>
            <a:off x="3688207" y="415514"/>
            <a:ext cx="1535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상담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3ED7D1F-7B58-44AE-9A16-F1A8E43EF8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b="5810"/>
          <a:stretch/>
        </p:blipFill>
        <p:spPr>
          <a:xfrm>
            <a:off x="586602" y="1295663"/>
            <a:ext cx="2478226" cy="461394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192709D-668A-4A7F-9D8F-3A89A457A2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2" b="6204"/>
          <a:stretch/>
        </p:blipFill>
        <p:spPr>
          <a:xfrm>
            <a:off x="3388136" y="1295662"/>
            <a:ext cx="2478226" cy="4613945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:a16="http://schemas.microsoft.com/office/drawing/2014/main" id="{C176202E-DB81-4EE3-8B05-096CCBFC6E20}"/>
              </a:ext>
            </a:extLst>
          </p:cNvPr>
          <p:cNvSpPr txBox="1"/>
          <p:nvPr/>
        </p:nvSpPr>
        <p:spPr>
          <a:xfrm>
            <a:off x="6353766" y="1295662"/>
            <a:ext cx="30648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카카오톡 로그인 후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플러스 친구 등록 하여 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상담원과 상담할 수 있음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608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5" name="TextBox 1">
            <a:extLst>
              <a:ext uri="{FF2B5EF4-FFF2-40B4-BE49-F238E27FC236}">
                <a16:creationId xmlns:a16="http://schemas.microsoft.com/office/drawing/2014/main" id="{4EF2F470-72E3-4897-8709-4A889A203C3E}"/>
              </a:ext>
            </a:extLst>
          </p:cNvPr>
          <p:cNvSpPr txBox="1"/>
          <p:nvPr/>
        </p:nvSpPr>
        <p:spPr>
          <a:xfrm>
            <a:off x="1618681" y="1123400"/>
            <a:ext cx="6935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카카오 개발자 페이지에서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채널을 등록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사용할 페이지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도메인 추가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주어지는 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앱 키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소스에 추가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1DC3C0-1C6F-441B-9AE8-84DDAE4D9DB6}"/>
              </a:ext>
            </a:extLst>
          </p:cNvPr>
          <p:cNvGrpSpPr/>
          <p:nvPr/>
        </p:nvGrpSpPr>
        <p:grpSpPr>
          <a:xfrm>
            <a:off x="1798463" y="3407232"/>
            <a:ext cx="6251924" cy="2862370"/>
            <a:chOff x="1827038" y="1123400"/>
            <a:chExt cx="6251924" cy="2862370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B5468DCE-BE85-449F-AFFB-9B6AAEE3E1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370"/>
            <a:stretch/>
          </p:blipFill>
          <p:spPr>
            <a:xfrm>
              <a:off x="1827038" y="1123400"/>
              <a:ext cx="6251924" cy="286237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DF5A6D-C66E-47C3-B8A7-82C8E795E968}"/>
                </a:ext>
              </a:extLst>
            </p:cNvPr>
            <p:cNvSpPr/>
            <p:nvPr/>
          </p:nvSpPr>
          <p:spPr>
            <a:xfrm>
              <a:off x="2249241" y="2939209"/>
              <a:ext cx="2815947" cy="364759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ACD0D3D-D477-4C85-8643-08C12DEB8236}"/>
              </a:ext>
            </a:extLst>
          </p:cNvPr>
          <p:cNvSpPr txBox="1"/>
          <p:nvPr/>
        </p:nvSpPr>
        <p:spPr>
          <a:xfrm>
            <a:off x="262269" y="293888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3.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채팅과 상담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DA98DE-CC2E-48F6-8953-117C93CE0E15}"/>
              </a:ext>
            </a:extLst>
          </p:cNvPr>
          <p:cNvSpPr txBox="1"/>
          <p:nvPr/>
        </p:nvSpPr>
        <p:spPr>
          <a:xfrm>
            <a:off x="3688207" y="415514"/>
            <a:ext cx="1535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상담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FB0AD0-758B-4C58-8C22-4587AC279309}"/>
              </a:ext>
            </a:extLst>
          </p:cNvPr>
          <p:cNvGrpSpPr/>
          <p:nvPr/>
        </p:nvGrpSpPr>
        <p:grpSpPr>
          <a:xfrm>
            <a:off x="1798463" y="1912746"/>
            <a:ext cx="6251923" cy="1425541"/>
            <a:chOff x="1693689" y="3636344"/>
            <a:chExt cx="6251923" cy="1425541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D722497-F659-40AB-8846-69EF6164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3689" y="3636344"/>
              <a:ext cx="6251923" cy="142554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D7375E4-3791-4E2B-BD17-8FF65BF81E7D}"/>
                </a:ext>
              </a:extLst>
            </p:cNvPr>
            <p:cNvSpPr/>
            <p:nvPr/>
          </p:nvSpPr>
          <p:spPr>
            <a:xfrm>
              <a:off x="2003703" y="4121306"/>
              <a:ext cx="2815947" cy="364759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45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FA65210-417B-418C-8015-F7EAF6CD8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847" y="1066261"/>
            <a:ext cx="7748305" cy="54978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970958B-20EA-4887-ACDA-2C9FCE426576}"/>
              </a:ext>
            </a:extLst>
          </p:cNvPr>
          <p:cNvSpPr/>
          <p:nvPr/>
        </p:nvSpPr>
        <p:spPr>
          <a:xfrm>
            <a:off x="1078847" y="5691924"/>
            <a:ext cx="3679911" cy="50931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654FE1-B76B-4EC9-8389-73113714CD68}"/>
              </a:ext>
            </a:extLst>
          </p:cNvPr>
          <p:cNvSpPr txBox="1"/>
          <p:nvPr/>
        </p:nvSpPr>
        <p:spPr>
          <a:xfrm>
            <a:off x="5297648" y="928970"/>
            <a:ext cx="3933505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카카오 개발자 페이지에서 제공하는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소스를 가져와 프로젝트에 추가하고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발급받은 앱 키를 적용시킨 모습 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6AD1D6-B208-4A75-9123-F0CA55BAB1A4}"/>
              </a:ext>
            </a:extLst>
          </p:cNvPr>
          <p:cNvSpPr txBox="1"/>
          <p:nvPr/>
        </p:nvSpPr>
        <p:spPr>
          <a:xfrm>
            <a:off x="262269" y="293888"/>
            <a:ext cx="342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3.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채팅과 상담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49A8F7-1339-4E47-8AEA-885FFA72BDE3}"/>
              </a:ext>
            </a:extLst>
          </p:cNvPr>
          <p:cNvSpPr txBox="1"/>
          <p:nvPr/>
        </p:nvSpPr>
        <p:spPr>
          <a:xfrm>
            <a:off x="3688207" y="415514"/>
            <a:ext cx="15359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상담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79E29E2-B007-4605-8B32-75E0F72812CC}"/>
              </a:ext>
            </a:extLst>
          </p:cNvPr>
          <p:cNvGrpSpPr/>
          <p:nvPr/>
        </p:nvGrpSpPr>
        <p:grpSpPr>
          <a:xfrm>
            <a:off x="5019039" y="3429000"/>
            <a:ext cx="3322052" cy="2027691"/>
            <a:chOff x="943812" y="419275"/>
            <a:chExt cx="3322052" cy="202769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FCE9B85-2255-495B-926B-4897EE7948F9}"/>
                </a:ext>
              </a:extLst>
            </p:cNvPr>
            <p:cNvGrpSpPr/>
            <p:nvPr/>
          </p:nvGrpSpPr>
          <p:grpSpPr>
            <a:xfrm>
              <a:off x="943812" y="419275"/>
              <a:ext cx="1763934" cy="1253428"/>
              <a:chOff x="1879665" y="2125410"/>
              <a:chExt cx="1763934" cy="1253428"/>
            </a:xfrm>
          </p:grpSpPr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9A5B710-D013-4647-88CB-A164D4376796}"/>
                  </a:ext>
                </a:extLst>
              </p:cNvPr>
              <p:cNvSpPr/>
              <p:nvPr/>
            </p:nvSpPr>
            <p:spPr>
              <a:xfrm>
                <a:off x="1879665" y="2125410"/>
                <a:ext cx="939885" cy="939882"/>
              </a:xfrm>
              <a:prstGeom prst="ellipse">
                <a:avLst/>
              </a:prstGeom>
              <a:solidFill>
                <a:srgbClr val="3C91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62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0E1363C-557D-403E-A94B-7A937A1A6C24}"/>
                  </a:ext>
                </a:extLst>
              </p:cNvPr>
              <p:cNvSpPr txBox="1"/>
              <p:nvPr/>
            </p:nvSpPr>
            <p:spPr>
              <a:xfrm>
                <a:off x="2282329" y="2517064"/>
                <a:ext cx="1361270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최수정</a:t>
                </a:r>
                <a:endParaRPr lang="en-US" altLang="ko-KR" sz="3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  <a:p>
                <a:r>
                  <a:rPr lang="en-US" altLang="ko-KR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DB </a:t>
                </a: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설계자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76A703-A7CD-4160-A944-0BC20AB418B2}"/>
                </a:ext>
              </a:extLst>
            </p:cNvPr>
            <p:cNvSpPr txBox="1"/>
            <p:nvPr/>
          </p:nvSpPr>
          <p:spPr>
            <a:xfrm>
              <a:off x="1346475" y="1739080"/>
              <a:ext cx="29193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문서 관리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일정관리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DB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설계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 VO/DTO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설계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A8746FE-BC43-4A98-A659-05FBD24F73CC}"/>
              </a:ext>
            </a:extLst>
          </p:cNvPr>
          <p:cNvGrpSpPr/>
          <p:nvPr/>
        </p:nvGrpSpPr>
        <p:grpSpPr>
          <a:xfrm>
            <a:off x="925435" y="794430"/>
            <a:ext cx="3719290" cy="1997334"/>
            <a:chOff x="4953000" y="3552474"/>
            <a:chExt cx="3719290" cy="199733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F58634-168D-4A3D-95B1-FE6E73EDB115}"/>
                </a:ext>
              </a:extLst>
            </p:cNvPr>
            <p:cNvGrpSpPr/>
            <p:nvPr/>
          </p:nvGrpSpPr>
          <p:grpSpPr>
            <a:xfrm>
              <a:off x="4953000" y="3552474"/>
              <a:ext cx="3070074" cy="1250924"/>
              <a:chOff x="5000697" y="4340757"/>
              <a:chExt cx="3070074" cy="1250924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93A43C26-F5D8-4B45-9013-FF6E834F70C5}"/>
                  </a:ext>
                </a:extLst>
              </p:cNvPr>
              <p:cNvSpPr/>
              <p:nvPr/>
            </p:nvSpPr>
            <p:spPr>
              <a:xfrm>
                <a:off x="5000697" y="4340757"/>
                <a:ext cx="939886" cy="939883"/>
              </a:xfrm>
              <a:prstGeom prst="ellipse">
                <a:avLst/>
              </a:prstGeom>
              <a:solidFill>
                <a:srgbClr val="D69F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62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7C942F-C442-4787-B1E3-67F5AD0BA43A}"/>
                  </a:ext>
                </a:extLst>
              </p:cNvPr>
              <p:cNvSpPr txBox="1"/>
              <p:nvPr/>
            </p:nvSpPr>
            <p:spPr>
              <a:xfrm>
                <a:off x="5354963" y="4729907"/>
                <a:ext cx="271580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유정인</a:t>
                </a:r>
                <a:endParaRPr lang="en-US" altLang="ko-KR" sz="3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프로젝트 리더</a:t>
                </a:r>
                <a:r>
                  <a:rPr lang="en-US" altLang="ko-KR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, </a:t>
                </a: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관리자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1A8BBD-92A0-49B8-B600-6578AF2480A2}"/>
                </a:ext>
              </a:extLst>
            </p:cNvPr>
            <p:cNvSpPr txBox="1"/>
            <p:nvPr/>
          </p:nvSpPr>
          <p:spPr>
            <a:xfrm>
              <a:off x="5307266" y="4841922"/>
              <a:ext cx="336502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프로젝트 방향성 기획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/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관리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화면 설계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 Controller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설계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1FE207F-E79F-4128-AD56-2E4C6D92AB0A}"/>
              </a:ext>
            </a:extLst>
          </p:cNvPr>
          <p:cNvGrpSpPr/>
          <p:nvPr/>
        </p:nvGrpSpPr>
        <p:grpSpPr>
          <a:xfrm>
            <a:off x="4914406" y="789014"/>
            <a:ext cx="3426685" cy="2023636"/>
            <a:chOff x="4953000" y="419275"/>
            <a:chExt cx="3426685" cy="202363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D9C7851-EE0F-4202-BED5-FAA0A40CB027}"/>
                </a:ext>
              </a:extLst>
            </p:cNvPr>
            <p:cNvGrpSpPr/>
            <p:nvPr/>
          </p:nvGrpSpPr>
          <p:grpSpPr>
            <a:xfrm>
              <a:off x="4953000" y="419275"/>
              <a:ext cx="3426685" cy="1248388"/>
              <a:chOff x="4995143" y="2130629"/>
              <a:chExt cx="3426685" cy="1248388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CA40AA6-CACC-4FC7-BD5E-6EC51CDC639F}"/>
                  </a:ext>
                </a:extLst>
              </p:cNvPr>
              <p:cNvSpPr/>
              <p:nvPr/>
            </p:nvSpPr>
            <p:spPr>
              <a:xfrm>
                <a:off x="4995143" y="2130629"/>
                <a:ext cx="943812" cy="943809"/>
              </a:xfrm>
              <a:prstGeom prst="ellipse">
                <a:avLst/>
              </a:prstGeom>
              <a:solidFill>
                <a:srgbClr val="9C4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62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58143E-8356-45E7-B194-07165B9CFF41}"/>
                  </a:ext>
                </a:extLst>
              </p:cNvPr>
              <p:cNvSpPr txBox="1"/>
              <p:nvPr/>
            </p:nvSpPr>
            <p:spPr>
              <a:xfrm>
                <a:off x="5354963" y="2517243"/>
                <a:ext cx="3066865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김아영</a:t>
                </a:r>
                <a:endParaRPr lang="en-US" altLang="ko-KR" sz="3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프로젝트 리더</a:t>
                </a:r>
                <a:r>
                  <a:rPr lang="en-US" altLang="ko-KR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, DB </a:t>
                </a: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설계자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BCAE6B-0E5E-4ACB-951D-33D3D615255D}"/>
                </a:ext>
              </a:extLst>
            </p:cNvPr>
            <p:cNvSpPr txBox="1"/>
            <p:nvPr/>
          </p:nvSpPr>
          <p:spPr>
            <a:xfrm>
              <a:off x="5307266" y="1735025"/>
              <a:ext cx="298992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DB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설계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 VO/DTO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설계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네비게이션 설계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B18A9CB5-5829-4A17-A9E0-93F3A8AA1975}"/>
              </a:ext>
            </a:extLst>
          </p:cNvPr>
          <p:cNvGrpSpPr/>
          <p:nvPr/>
        </p:nvGrpSpPr>
        <p:grpSpPr>
          <a:xfrm>
            <a:off x="1206524" y="3429000"/>
            <a:ext cx="3250637" cy="1997334"/>
            <a:chOff x="939886" y="3552474"/>
            <a:chExt cx="3250637" cy="19973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08141E1-9B0A-40E5-A82F-BDD7741F5A82}"/>
                </a:ext>
              </a:extLst>
            </p:cNvPr>
            <p:cNvGrpSpPr/>
            <p:nvPr/>
          </p:nvGrpSpPr>
          <p:grpSpPr>
            <a:xfrm>
              <a:off x="939886" y="3552474"/>
              <a:ext cx="2287232" cy="1284251"/>
              <a:chOff x="1873822" y="4334932"/>
              <a:chExt cx="2287232" cy="1284251"/>
            </a:xfrm>
          </p:grpSpPr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19ED371-D2B0-4B50-9DB0-8B3E6E9B51BB}"/>
                  </a:ext>
                </a:extLst>
              </p:cNvPr>
              <p:cNvSpPr/>
              <p:nvPr/>
            </p:nvSpPr>
            <p:spPr>
              <a:xfrm>
                <a:off x="1873822" y="4334932"/>
                <a:ext cx="939885" cy="939882"/>
              </a:xfrm>
              <a:prstGeom prst="ellipse">
                <a:avLst/>
              </a:prstGeom>
              <a:solidFill>
                <a:srgbClr val="3F39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58"/>
                  </a:spcBef>
                  <a:tabLst>
                    <a:tab pos="56192" algn="l"/>
                    <a:tab pos="89906" algn="l"/>
                  </a:tabLst>
                </a:pPr>
                <a:endPara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62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5F450DC-D512-4D15-9D36-6BDCCABFC9D1}"/>
                  </a:ext>
                </a:extLst>
              </p:cNvPr>
              <p:cNvSpPr txBox="1"/>
              <p:nvPr/>
            </p:nvSpPr>
            <p:spPr>
              <a:xfrm>
                <a:off x="2280411" y="4757409"/>
                <a:ext cx="1880643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000" b="1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유근호</a:t>
                </a:r>
                <a:endParaRPr lang="en-US" altLang="ko-KR" sz="3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endParaRPr>
              </a:p>
              <a:p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개발자</a:t>
                </a:r>
                <a:r>
                  <a:rPr lang="en-US" altLang="ko-KR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, </a:t>
                </a:r>
                <a:r>
                  <a:rPr lang="ko-KR" altLang="en-US" sz="2000" b="1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  <a:cs typeface="Arial" panose="020B0604020202020204" pitchFamily="34" charset="0"/>
                  </a:rPr>
                  <a:t>테스터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9EBE52-6B89-4312-8FA1-E57DA7843B90}"/>
                </a:ext>
              </a:extLst>
            </p:cNvPr>
            <p:cNvSpPr txBox="1"/>
            <p:nvPr/>
          </p:nvSpPr>
          <p:spPr>
            <a:xfrm>
              <a:off x="1368917" y="4841922"/>
              <a:ext cx="28216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화면 설계</a:t>
              </a:r>
              <a:r>
                <a:rPr lang="en-US" altLang="ko-KR" sz="20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 </a:t>
              </a:r>
              <a:r>
                <a:rPr lang="ko-KR" altLang="en-US" sz="20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기능</a:t>
              </a:r>
              <a:r>
                <a:rPr lang="en-US" altLang="ko-KR" sz="20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 </a:t>
              </a:r>
              <a:r>
                <a:rPr lang="ko-KR" altLang="en-US" sz="2000" b="1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디자인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,</a:t>
              </a:r>
            </a:p>
            <a:p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네비게이션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29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어두운, 검은색, 남자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532" y="1001774"/>
            <a:ext cx="4954936" cy="5417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4DAC4F-97E7-4360-9D0B-3E689866ACEF}"/>
              </a:ext>
            </a:extLst>
          </p:cNvPr>
          <p:cNvSpPr txBox="1"/>
          <p:nvPr/>
        </p:nvSpPr>
        <p:spPr>
          <a:xfrm>
            <a:off x="262269" y="293888"/>
            <a:ext cx="39084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4.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브랜드 스토리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21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67AE3-8836-4E75-A073-875B574856DF}"/>
              </a:ext>
            </a:extLst>
          </p:cNvPr>
          <p:cNvSpPr txBox="1"/>
          <p:nvPr/>
        </p:nvSpPr>
        <p:spPr>
          <a:xfrm>
            <a:off x="262269" y="29388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내방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 descr="텍스트, 스크린샷, 다른, 다양한이(가) 표시된 사진&#10;&#10;자동 생성된 설명">
            <a:extLst>
              <a:ext uri="{FF2B5EF4-FFF2-40B4-BE49-F238E27FC236}">
                <a16:creationId xmlns:a16="http://schemas.microsoft.com/office/drawing/2014/main" id="{80D6B7B1-E9B5-4B16-A2C9-C42E93226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7"/>
          <a:stretch/>
        </p:blipFill>
        <p:spPr>
          <a:xfrm>
            <a:off x="2236330" y="1001774"/>
            <a:ext cx="5433340" cy="53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2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67AE3-8836-4E75-A073-875B574856DF}"/>
              </a:ext>
            </a:extLst>
          </p:cNvPr>
          <p:cNvSpPr txBox="1"/>
          <p:nvPr/>
        </p:nvSpPr>
        <p:spPr>
          <a:xfrm>
            <a:off x="262269" y="29388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내방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64D134-528F-42BA-8CB5-C6EF2E14B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10" y="1119220"/>
            <a:ext cx="5713980" cy="528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3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67AE3-8836-4E75-A073-875B574856DF}"/>
              </a:ext>
            </a:extLst>
          </p:cNvPr>
          <p:cNvSpPr txBox="1"/>
          <p:nvPr/>
        </p:nvSpPr>
        <p:spPr>
          <a:xfrm>
            <a:off x="262269" y="29388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내방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81BC8-C934-4040-8AF3-54E4E6457AAB}"/>
              </a:ext>
            </a:extLst>
          </p:cNvPr>
          <p:cNvSpPr txBox="1"/>
          <p:nvPr/>
        </p:nvSpPr>
        <p:spPr>
          <a:xfrm>
            <a:off x="3679510" y="370832"/>
            <a:ext cx="2775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(1)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무한 스크롤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15F5A567-4E38-43F9-AC5F-F3CBEFD82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98" y="1589550"/>
            <a:ext cx="4840891" cy="249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9DEB449-68A4-45E8-A208-7C1EEFDEE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070" y="1589550"/>
            <a:ext cx="4718432" cy="3987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E0ED841-0F25-46B9-BA70-B526F8EF4C54}"/>
              </a:ext>
            </a:extLst>
          </p:cNvPr>
          <p:cNvSpPr/>
          <p:nvPr/>
        </p:nvSpPr>
        <p:spPr>
          <a:xfrm flipV="1">
            <a:off x="565711" y="3002053"/>
            <a:ext cx="4316682" cy="74782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9525">
                <a:solidFill>
                  <a:schemeClr val="tx1"/>
                </a:solidFill>
              </a:ln>
              <a:latin typeface="리디바탕" panose="020B0600000101010101" pitchFamily="34" charset="-127"/>
              <a:ea typeface="리디바탕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31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167AE3-8836-4E75-A073-875B574856DF}"/>
              </a:ext>
            </a:extLst>
          </p:cNvPr>
          <p:cNvSpPr txBox="1"/>
          <p:nvPr/>
        </p:nvSpPr>
        <p:spPr>
          <a:xfrm>
            <a:off x="262269" y="293888"/>
            <a:ext cx="3430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5.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내방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781BC8-C934-4040-8AF3-54E4E6457AAB}"/>
              </a:ext>
            </a:extLst>
          </p:cNvPr>
          <p:cNvSpPr txBox="1"/>
          <p:nvPr/>
        </p:nvSpPr>
        <p:spPr>
          <a:xfrm>
            <a:off x="3676536" y="370832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관심사순 정렬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913654D-5E08-4409-ABFA-23618ED7E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76"/>
          <a:stretch/>
        </p:blipFill>
        <p:spPr bwMode="auto">
          <a:xfrm>
            <a:off x="851693" y="1372606"/>
            <a:ext cx="2635633" cy="1490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C022A5-F03F-4A26-82FC-D2A6BD1B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93" y="3060986"/>
            <a:ext cx="8202613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44AFC6-C598-4A1B-9308-CFF20D9571B1}"/>
              </a:ext>
            </a:extLst>
          </p:cNvPr>
          <p:cNvSpPr/>
          <p:nvPr/>
        </p:nvSpPr>
        <p:spPr>
          <a:xfrm>
            <a:off x="887820" y="4143737"/>
            <a:ext cx="8124541" cy="154357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7E1CA5-62BD-4F94-9C99-9505726504F0}"/>
              </a:ext>
            </a:extLst>
          </p:cNvPr>
          <p:cNvSpPr txBox="1"/>
          <p:nvPr/>
        </p:nvSpPr>
        <p:spPr>
          <a:xfrm>
            <a:off x="4228767" y="5030030"/>
            <a:ext cx="333278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user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null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 땐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hit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순 정렬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C15DF-5EFE-462A-8938-E30951A030BC}"/>
              </a:ext>
            </a:extLst>
          </p:cNvPr>
          <p:cNvSpPr txBox="1"/>
          <p:nvPr/>
        </p:nvSpPr>
        <p:spPr>
          <a:xfrm>
            <a:off x="5488514" y="3862539"/>
            <a:ext cx="3332786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로그인 한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user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texture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글쓴이의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texture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값을 비교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69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9097B6-33B9-4A81-94D0-194FD307C5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8" t="9052" r="5391" b="33333"/>
          <a:stretch/>
        </p:blipFill>
        <p:spPr>
          <a:xfrm>
            <a:off x="1805525" y="1149291"/>
            <a:ext cx="6294949" cy="4983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94CD91-AFAB-419B-94FF-16071556721A}"/>
              </a:ext>
            </a:extLst>
          </p:cNvPr>
          <p:cNvSpPr txBox="1"/>
          <p:nvPr/>
        </p:nvSpPr>
        <p:spPr>
          <a:xfrm>
            <a:off x="262269" y="293888"/>
            <a:ext cx="3922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6.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클래스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9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B743E-1C0C-457C-97BC-D3E66050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10" y="1295662"/>
            <a:ext cx="3868273" cy="8791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61AFF8-B911-4110-B9A5-DE724173F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1" y="2469574"/>
            <a:ext cx="3868273" cy="603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4E01A-DCAD-4689-83EA-F2A12E64DA4E}"/>
              </a:ext>
            </a:extLst>
          </p:cNvPr>
          <p:cNvSpPr txBox="1"/>
          <p:nvPr/>
        </p:nvSpPr>
        <p:spPr>
          <a:xfrm>
            <a:off x="2192320" y="2148811"/>
            <a:ext cx="818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985A5B7-D705-4814-ADF0-17F28DD3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865" y="712964"/>
            <a:ext cx="4201623" cy="57230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26393E6-DEF8-48FA-A776-BBFE54967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512" y="3314385"/>
            <a:ext cx="3868273" cy="31216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882755-F75B-4434-B57F-AC185B8C5252}"/>
              </a:ext>
            </a:extLst>
          </p:cNvPr>
          <p:cNvSpPr txBox="1"/>
          <p:nvPr/>
        </p:nvSpPr>
        <p:spPr>
          <a:xfrm>
            <a:off x="2192321" y="2982552"/>
            <a:ext cx="818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B67C1-6CA7-4060-9AC9-E66D9093A03F}"/>
              </a:ext>
            </a:extLst>
          </p:cNvPr>
          <p:cNvSpPr txBox="1"/>
          <p:nvPr/>
        </p:nvSpPr>
        <p:spPr>
          <a:xfrm>
            <a:off x="262269" y="293888"/>
            <a:ext cx="3922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6.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클래스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5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632416-20F9-4F77-83A4-482FE50EC6F8}"/>
              </a:ext>
            </a:extLst>
          </p:cNvPr>
          <p:cNvSpPr txBox="1"/>
          <p:nvPr/>
        </p:nvSpPr>
        <p:spPr>
          <a:xfrm>
            <a:off x="262269" y="293888"/>
            <a:ext cx="3922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6.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클래스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3D5F82-6EDD-41DD-9D44-B9E94F6FB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82"/>
          <a:stretch/>
        </p:blipFill>
        <p:spPr>
          <a:xfrm>
            <a:off x="488175" y="1398929"/>
            <a:ext cx="6470702" cy="447596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6069D1E-80F6-48FB-9B5F-6DDD40856231}"/>
              </a:ext>
            </a:extLst>
          </p:cNvPr>
          <p:cNvSpPr/>
          <p:nvPr/>
        </p:nvSpPr>
        <p:spPr>
          <a:xfrm>
            <a:off x="780176" y="1428460"/>
            <a:ext cx="5824985" cy="206226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0470B-76C0-4AA1-A577-2FE8B064C330}"/>
              </a:ext>
            </a:extLst>
          </p:cNvPr>
          <p:cNvSpPr txBox="1"/>
          <p:nvPr/>
        </p:nvSpPr>
        <p:spPr>
          <a:xfrm>
            <a:off x="5396235" y="3636911"/>
            <a:ext cx="3621930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&lt;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관리자 계정 기능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</a:t>
            </a:r>
          </a:p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강의의 간단한 설명을 </a:t>
            </a:r>
            <a:r>
              <a:rPr lang="en-US" altLang="ko-KR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FeedBack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쉽게 작성할 수 있음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4ACEDD-61CC-4720-A4E2-5D8CDC7F1530}"/>
              </a:ext>
            </a:extLst>
          </p:cNvPr>
          <p:cNvSpPr txBox="1"/>
          <p:nvPr/>
        </p:nvSpPr>
        <p:spPr>
          <a:xfrm>
            <a:off x="4185138" y="370832"/>
            <a:ext cx="25234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(1) </a:t>
            </a:r>
            <a:r>
              <a:rPr lang="en-US" altLang="ko-KR" sz="3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FeedBack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3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화살표: 오른쪽 9">
            <a:extLst>
              <a:ext uri="{FF2B5EF4-FFF2-40B4-BE49-F238E27FC236}">
                <a16:creationId xmlns:a16="http://schemas.microsoft.com/office/drawing/2014/main" id="{FBCDED6B-6441-4141-B301-A288F1CDBF40}"/>
              </a:ext>
            </a:extLst>
          </p:cNvPr>
          <p:cNvSpPr/>
          <p:nvPr/>
        </p:nvSpPr>
        <p:spPr>
          <a:xfrm>
            <a:off x="6462586" y="3046502"/>
            <a:ext cx="593288" cy="46768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371B05-8778-405F-AF12-FEE828B4C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64" t="10408" r="3396" b="75294"/>
          <a:stretch/>
        </p:blipFill>
        <p:spPr>
          <a:xfrm>
            <a:off x="7303021" y="2254961"/>
            <a:ext cx="2190724" cy="21174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E13129-96F4-4D55-97CC-4CCDA673C249}"/>
              </a:ext>
            </a:extLst>
          </p:cNvPr>
          <p:cNvSpPr txBox="1"/>
          <p:nvPr/>
        </p:nvSpPr>
        <p:spPr>
          <a:xfrm>
            <a:off x="262269" y="293888"/>
            <a:ext cx="3922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6.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클래스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969CB1-C3BB-4BF2-9FFD-1B95C410447B}"/>
              </a:ext>
            </a:extLst>
          </p:cNvPr>
          <p:cNvSpPr txBox="1"/>
          <p:nvPr/>
        </p:nvSpPr>
        <p:spPr>
          <a:xfrm>
            <a:off x="4185138" y="370832"/>
            <a:ext cx="3252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클래스 찜 기능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6F0FE4-C200-4F65-8F8B-1F3A64E5F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15" y="3505459"/>
            <a:ext cx="5820602" cy="132279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D561017-1F8A-434C-A532-574DA97AC2C7}"/>
              </a:ext>
            </a:extLst>
          </p:cNvPr>
          <p:cNvGrpSpPr/>
          <p:nvPr/>
        </p:nvGrpSpPr>
        <p:grpSpPr>
          <a:xfrm>
            <a:off x="379715" y="1765683"/>
            <a:ext cx="5820602" cy="1322792"/>
            <a:chOff x="443361" y="1599605"/>
            <a:chExt cx="5820602" cy="132279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942D833F-D1AA-41B1-9E64-FE06A16F4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361" y="1599605"/>
              <a:ext cx="5820602" cy="132279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F4914A0-9231-45A7-93B7-473F3222C2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332" t="4308" r="15303" b="94619"/>
            <a:stretch/>
          </p:blipFill>
          <p:spPr>
            <a:xfrm>
              <a:off x="5674792" y="1807444"/>
              <a:ext cx="281558" cy="281439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E4E6BC-B506-4556-8F57-BD1F2BA0750C}"/>
              </a:ext>
            </a:extLst>
          </p:cNvPr>
          <p:cNvSpPr/>
          <p:nvPr/>
        </p:nvSpPr>
        <p:spPr>
          <a:xfrm>
            <a:off x="5455280" y="1836206"/>
            <a:ext cx="593289" cy="55607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4B0440-5096-4CFB-98A5-0DCA6E0554FF}"/>
              </a:ext>
            </a:extLst>
          </p:cNvPr>
          <p:cNvSpPr/>
          <p:nvPr/>
        </p:nvSpPr>
        <p:spPr>
          <a:xfrm>
            <a:off x="5455280" y="3585751"/>
            <a:ext cx="593289" cy="55607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127A10-9060-4559-A51C-7602959B2A86}"/>
              </a:ext>
            </a:extLst>
          </p:cNvPr>
          <p:cNvSpPr txBox="1"/>
          <p:nvPr/>
        </p:nvSpPr>
        <p:spPr>
          <a:xfrm>
            <a:off x="3911704" y="4968867"/>
            <a:ext cx="5408463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클래스를 찜 하면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페이지의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float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배너에서 손쉽게 알 수 있음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1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E852013-5CB7-4809-A9BF-39F85DE74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50" y="1022216"/>
            <a:ext cx="6184699" cy="205101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E4E6BC-B506-4556-8F57-BD1F2BA0750C}"/>
              </a:ext>
            </a:extLst>
          </p:cNvPr>
          <p:cNvSpPr/>
          <p:nvPr/>
        </p:nvSpPr>
        <p:spPr>
          <a:xfrm>
            <a:off x="6867702" y="1561114"/>
            <a:ext cx="884036" cy="4530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F528B-7C5C-4CFE-892D-69E8116C2A71}"/>
              </a:ext>
            </a:extLst>
          </p:cNvPr>
          <p:cNvSpPr txBox="1"/>
          <p:nvPr/>
        </p:nvSpPr>
        <p:spPr>
          <a:xfrm>
            <a:off x="262269" y="293888"/>
            <a:ext cx="3922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6.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클래스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63191C-A183-4BB1-80BF-BA4C46D22D06}"/>
              </a:ext>
            </a:extLst>
          </p:cNvPr>
          <p:cNvSpPr txBox="1"/>
          <p:nvPr/>
        </p:nvSpPr>
        <p:spPr>
          <a:xfrm>
            <a:off x="4185138" y="370832"/>
            <a:ext cx="22701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(3)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수강신청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화살표: 오른쪽 9">
            <a:extLst>
              <a:ext uri="{FF2B5EF4-FFF2-40B4-BE49-F238E27FC236}">
                <a16:creationId xmlns:a16="http://schemas.microsoft.com/office/drawing/2014/main" id="{FBCDED6B-6441-4141-B301-A288F1CDBF40}"/>
              </a:ext>
            </a:extLst>
          </p:cNvPr>
          <p:cNvSpPr/>
          <p:nvPr/>
        </p:nvSpPr>
        <p:spPr>
          <a:xfrm rot="5400000">
            <a:off x="6168180" y="2859831"/>
            <a:ext cx="574262" cy="467686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5B8637-7A3D-47E7-B73D-6C7DC7D83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8566" y="3479446"/>
            <a:ext cx="6184699" cy="2756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6273D5-7DDB-4CC8-B950-960ECD52652B}"/>
              </a:ext>
            </a:extLst>
          </p:cNvPr>
          <p:cNvSpPr txBox="1"/>
          <p:nvPr/>
        </p:nvSpPr>
        <p:spPr>
          <a:xfrm>
            <a:off x="362937" y="5512618"/>
            <a:ext cx="4025543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수강하기 버튼을 누르면 신청페이지에서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수강 등록 할 수 있음 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98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36" name="목차">
            <a:hlinkClick r:id="" action="ppaction://media"/>
            <a:extLst>
              <a:ext uri="{FF2B5EF4-FFF2-40B4-BE49-F238E27FC236}">
                <a16:creationId xmlns:a16="http://schemas.microsoft.com/office/drawing/2014/main" id="{A825FBCC-A8AF-4954-8027-A67A2EC0BCA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7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9E8984-5F06-455A-967B-412C3AF19601}"/>
              </a:ext>
            </a:extLst>
          </p:cNvPr>
          <p:cNvSpPr txBox="1"/>
          <p:nvPr/>
        </p:nvSpPr>
        <p:spPr>
          <a:xfrm>
            <a:off x="1095302" y="2604498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개발 목적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6564693-B362-4086-9481-520F632C9901}"/>
              </a:ext>
            </a:extLst>
          </p:cNvPr>
          <p:cNvGrpSpPr/>
          <p:nvPr/>
        </p:nvGrpSpPr>
        <p:grpSpPr>
          <a:xfrm>
            <a:off x="1074521" y="1335973"/>
            <a:ext cx="1184940" cy="1131455"/>
            <a:chOff x="1074521" y="1655288"/>
            <a:chExt cx="1184940" cy="113145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7F7C8DD-DAD6-44EA-9184-8D2038744784}"/>
                </a:ext>
              </a:extLst>
            </p:cNvPr>
            <p:cNvSpPr txBox="1"/>
            <p:nvPr/>
          </p:nvSpPr>
          <p:spPr>
            <a:xfrm>
              <a:off x="1074521" y="1655288"/>
              <a:ext cx="118494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02</a:t>
              </a:r>
              <a:endParaRPr lang="ko-KR" altLang="en-US" sz="6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FDA2A01-85D4-4950-BF40-80A7C26217D4}"/>
                </a:ext>
              </a:extLst>
            </p:cNvPr>
            <p:cNvCxnSpPr/>
            <p:nvPr/>
          </p:nvCxnSpPr>
          <p:spPr>
            <a:xfrm>
              <a:off x="1211580" y="2786743"/>
              <a:ext cx="769257" cy="0"/>
            </a:xfrm>
            <a:prstGeom prst="line">
              <a:avLst/>
            </a:prstGeom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B24F55F-ADC2-479C-B766-7860538C7519}"/>
              </a:ext>
            </a:extLst>
          </p:cNvPr>
          <p:cNvGrpSpPr/>
          <p:nvPr/>
        </p:nvGrpSpPr>
        <p:grpSpPr>
          <a:xfrm>
            <a:off x="964958" y="0"/>
            <a:ext cx="1277257" cy="957943"/>
            <a:chOff x="964958" y="0"/>
            <a:chExt cx="1277257" cy="95794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8A7A626-2EC2-4D99-A88B-898A9CA99F0C}"/>
                </a:ext>
              </a:extLst>
            </p:cNvPr>
            <p:cNvSpPr/>
            <p:nvPr/>
          </p:nvSpPr>
          <p:spPr>
            <a:xfrm>
              <a:off x="964958" y="0"/>
              <a:ext cx="1277257" cy="957943"/>
            </a:xfrm>
            <a:prstGeom prst="rect">
              <a:avLst/>
            </a:prstGeom>
            <a:solidFill>
              <a:srgbClr val="24C6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5BDBF9-1CC0-4C23-8FD8-CE1E1C693BA1}"/>
                </a:ext>
              </a:extLst>
            </p:cNvPr>
            <p:cNvSpPr txBox="1"/>
            <p:nvPr/>
          </p:nvSpPr>
          <p:spPr>
            <a:xfrm>
              <a:off x="1222712" y="356737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잇집</a:t>
              </a:r>
              <a:endPara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334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EE2B0D-840D-468C-B3A6-71744252E549}"/>
              </a:ext>
            </a:extLst>
          </p:cNvPr>
          <p:cNvSpPr txBox="1"/>
          <p:nvPr/>
        </p:nvSpPr>
        <p:spPr>
          <a:xfrm>
            <a:off x="262269" y="293888"/>
            <a:ext cx="88373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7. Smart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</a:t>
            </a:r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Editor (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내방</a:t>
            </a:r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,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클래스 게시판</a:t>
            </a:r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0292D4-D058-450E-8D11-B04633E91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" r="881" b="1490"/>
          <a:stretch/>
        </p:blipFill>
        <p:spPr>
          <a:xfrm>
            <a:off x="352338" y="1001775"/>
            <a:ext cx="6049249" cy="41702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61E40D-E45C-4412-88A7-CF2CC293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574" y="2393846"/>
            <a:ext cx="5919088" cy="41702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31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9"/>
            <a:ext cx="990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9359D7-E039-4A8B-A19F-061EC673201B}"/>
              </a:ext>
            </a:extLst>
          </p:cNvPr>
          <p:cNvSpPr txBox="1"/>
          <p:nvPr/>
        </p:nvSpPr>
        <p:spPr>
          <a:xfrm>
            <a:off x="262269" y="293888"/>
            <a:ext cx="3599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8. Q&amp;A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9841B-C14F-401F-A8D0-CCBDF92D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46" y="1050856"/>
            <a:ext cx="5274109" cy="25350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D49B69-F1A5-4A65-8D79-E335DAC36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945" y="3784017"/>
            <a:ext cx="5274109" cy="2780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AAE896-2A4E-4E83-AFAD-00D155717A37}"/>
              </a:ext>
            </a:extLst>
          </p:cNvPr>
          <p:cNvSpPr txBox="1"/>
          <p:nvPr/>
        </p:nvSpPr>
        <p:spPr>
          <a:xfrm>
            <a:off x="4543672" y="3484902"/>
            <a:ext cx="818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1212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9"/>
            <a:ext cx="990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9359D7-E039-4A8B-A19F-061EC673201B}"/>
              </a:ext>
            </a:extLst>
          </p:cNvPr>
          <p:cNvSpPr txBox="1"/>
          <p:nvPr/>
        </p:nvSpPr>
        <p:spPr>
          <a:xfrm>
            <a:off x="262269" y="293888"/>
            <a:ext cx="3599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8. Q&amp;A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DC615A-2C16-4C67-8E10-3F707644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737" y="1060497"/>
            <a:ext cx="6228525" cy="556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9"/>
            <a:ext cx="990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9359D7-E039-4A8B-A19F-061EC673201B}"/>
              </a:ext>
            </a:extLst>
          </p:cNvPr>
          <p:cNvSpPr txBox="1"/>
          <p:nvPr/>
        </p:nvSpPr>
        <p:spPr>
          <a:xfrm>
            <a:off x="262269" y="293888"/>
            <a:ext cx="3599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8. Q&amp;A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게시판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1A21C9-6135-4CDF-9ED4-D3D816115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149" y="1288842"/>
            <a:ext cx="6769702" cy="48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DC9234-D1CB-42C0-B187-65CB637199A8}"/>
              </a:ext>
            </a:extLst>
          </p:cNvPr>
          <p:cNvSpPr txBox="1"/>
          <p:nvPr/>
        </p:nvSpPr>
        <p:spPr>
          <a:xfrm>
            <a:off x="262269" y="293888"/>
            <a:ext cx="3222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9.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마이페이지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4F3B15-06A4-4C25-A370-E8CA24FC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57" y="1001774"/>
            <a:ext cx="6139485" cy="54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4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7D73C0-AFF4-4DE7-92D1-2C7E80F3BC61}"/>
              </a:ext>
            </a:extLst>
          </p:cNvPr>
          <p:cNvSpPr txBox="1"/>
          <p:nvPr/>
        </p:nvSpPr>
        <p:spPr>
          <a:xfrm>
            <a:off x="262269" y="293888"/>
            <a:ext cx="3222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9.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마이페이지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81B6FC-4162-49B1-AD63-70F942B8A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26"/>
          <a:stretch/>
        </p:blipFill>
        <p:spPr>
          <a:xfrm>
            <a:off x="1823164" y="1078718"/>
            <a:ext cx="6259670" cy="5292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D6A9D4-FF15-4A97-A717-EB9810EC5CDF}"/>
              </a:ext>
            </a:extLst>
          </p:cNvPr>
          <p:cNvSpPr txBox="1"/>
          <p:nvPr/>
        </p:nvSpPr>
        <p:spPr>
          <a:xfrm>
            <a:off x="3390713" y="370832"/>
            <a:ext cx="31245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(1)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회원정보 수정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7D73C0-AFF4-4DE7-92D1-2C7E80F3BC61}"/>
              </a:ext>
            </a:extLst>
          </p:cNvPr>
          <p:cNvSpPr txBox="1"/>
          <p:nvPr/>
        </p:nvSpPr>
        <p:spPr>
          <a:xfrm>
            <a:off x="262269" y="293888"/>
            <a:ext cx="2635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마이페이지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6F9E63-3E40-47D3-AAB6-A7C657DA1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18"/>
          <a:stretch/>
        </p:blipFill>
        <p:spPr>
          <a:xfrm>
            <a:off x="379714" y="1094053"/>
            <a:ext cx="4556107" cy="24272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EEF351-D2F4-4E17-B926-B1FB5A672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445" y="1094053"/>
            <a:ext cx="4502042" cy="2427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79AE45-9742-4FE3-9DBD-3CA47CD5F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445" y="3722070"/>
            <a:ext cx="4502041" cy="26196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C7CC9E-8D1C-4EA5-AB38-CF0D8628F3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734"/>
          <a:stretch/>
        </p:blipFill>
        <p:spPr>
          <a:xfrm>
            <a:off x="379714" y="3719170"/>
            <a:ext cx="4556107" cy="26196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7AB6195-F2B6-4F63-A338-4A0121C5E428}"/>
              </a:ext>
            </a:extLst>
          </p:cNvPr>
          <p:cNvSpPr txBox="1"/>
          <p:nvPr/>
        </p:nvSpPr>
        <p:spPr>
          <a:xfrm>
            <a:off x="2897927" y="370832"/>
            <a:ext cx="34772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(2) </a:t>
            </a:r>
            <a:r>
              <a:rPr lang="ko-KR" altLang="en-US" sz="3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마이페이지 기능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E595FE-6948-406E-BDBB-36FFA380C5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723"/>
          <a:stretch/>
        </p:blipFill>
        <p:spPr>
          <a:xfrm>
            <a:off x="6957480" y="417650"/>
            <a:ext cx="2615006" cy="4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어두운, 검은색, 남자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12463" y="1166160"/>
            <a:ext cx="8222479" cy="5073075"/>
            <a:chOff x="696529" y="1452209"/>
            <a:chExt cx="7124032" cy="41696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r="2344"/>
            <a:stretch/>
          </p:blipFill>
          <p:spPr>
            <a:xfrm>
              <a:off x="696529" y="1452209"/>
              <a:ext cx="7124032" cy="4169657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F286165-CBF8-4607-8F28-75E5EBDC2B4F}"/>
                </a:ext>
              </a:extLst>
            </p:cNvPr>
            <p:cNvSpPr/>
            <p:nvPr/>
          </p:nvSpPr>
          <p:spPr>
            <a:xfrm>
              <a:off x="1943336" y="2322951"/>
              <a:ext cx="867598" cy="2847360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C69D7C4-CB74-4DDE-B709-896E6CA58339}"/>
              </a:ext>
            </a:extLst>
          </p:cNvPr>
          <p:cNvSpPr txBox="1"/>
          <p:nvPr/>
        </p:nvSpPr>
        <p:spPr>
          <a:xfrm>
            <a:off x="262269" y="29388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10.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관리자페이지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1E595FE-6948-406E-BDBB-36FFA380C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3"/>
          <a:stretch/>
        </p:blipFill>
        <p:spPr>
          <a:xfrm>
            <a:off x="6957480" y="417650"/>
            <a:ext cx="2615006" cy="4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6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어두운, 검은색, 남자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9D7C4-CB74-4DDE-B709-896E6CA58339}"/>
              </a:ext>
            </a:extLst>
          </p:cNvPr>
          <p:cNvSpPr txBox="1"/>
          <p:nvPr/>
        </p:nvSpPr>
        <p:spPr>
          <a:xfrm>
            <a:off x="262269" y="29388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10.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관리자페이지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BABEB3-EE2C-4070-AFBA-2BA887F29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51" y="1295662"/>
            <a:ext cx="8154098" cy="485626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4A104D8-ABB5-4172-A9C8-18B2794677A7}"/>
              </a:ext>
            </a:extLst>
          </p:cNvPr>
          <p:cNvSpPr/>
          <p:nvPr/>
        </p:nvSpPr>
        <p:spPr>
          <a:xfrm>
            <a:off x="2311494" y="2338852"/>
            <a:ext cx="978896" cy="326490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E595FE-6948-406E-BDBB-36FFA380C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23"/>
          <a:stretch/>
        </p:blipFill>
        <p:spPr>
          <a:xfrm>
            <a:off x="6957480" y="417650"/>
            <a:ext cx="2615006" cy="47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어두운, 검은색, 남자이(가) 표시된 사진  자동 생성된 설명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0" y="-8389"/>
            <a:ext cx="9906000" cy="685800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6" y="1909522"/>
            <a:ext cx="6438716" cy="114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14808" y="5210868"/>
            <a:ext cx="877259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1. union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사용해 여러 개 테이블 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join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시켜 데이터 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select</a:t>
            </a: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2. “</a:t>
            </a:r>
            <a:r>
              <a:rPr lang="ko-KR" altLang="en-US" sz="2000" dirty="0" err="1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컬럼명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” as type from “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테이블명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” :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게시글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댓글의 게시판 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type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명칭 지정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6" y="3722341"/>
            <a:ext cx="8275047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286165-CBF8-4607-8F28-75E5EBDC2B4F}"/>
              </a:ext>
            </a:extLst>
          </p:cNvPr>
          <p:cNvSpPr/>
          <p:nvPr/>
        </p:nvSpPr>
        <p:spPr>
          <a:xfrm flipV="1">
            <a:off x="1410679" y="4001193"/>
            <a:ext cx="559532" cy="35115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91674A-3D50-463E-880E-12D238C5D32F}"/>
              </a:ext>
            </a:extLst>
          </p:cNvPr>
          <p:cNvSpPr/>
          <p:nvPr/>
        </p:nvSpPr>
        <p:spPr>
          <a:xfrm>
            <a:off x="1513062" y="2178308"/>
            <a:ext cx="661332" cy="22240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4BE66B-BD13-4FFE-809C-82653988C65A}"/>
              </a:ext>
            </a:extLst>
          </p:cNvPr>
          <p:cNvSpPr/>
          <p:nvPr/>
        </p:nvSpPr>
        <p:spPr>
          <a:xfrm flipV="1">
            <a:off x="4664615" y="4017973"/>
            <a:ext cx="2522011" cy="16148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9525">
                <a:solidFill>
                  <a:schemeClr val="tx1"/>
                </a:solidFill>
              </a:ln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25F599-782F-4ADE-8999-217E5AA82D20}"/>
              </a:ext>
            </a:extLst>
          </p:cNvPr>
          <p:cNvSpPr/>
          <p:nvPr/>
        </p:nvSpPr>
        <p:spPr>
          <a:xfrm flipV="1">
            <a:off x="4825404" y="4179460"/>
            <a:ext cx="2522011" cy="2028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9525">
                <a:solidFill>
                  <a:schemeClr val="tx1"/>
                </a:solidFill>
              </a:ln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E02BF19-2410-41FE-8EAD-071FC0E87B65}"/>
              </a:ext>
            </a:extLst>
          </p:cNvPr>
          <p:cNvSpPr/>
          <p:nvPr/>
        </p:nvSpPr>
        <p:spPr>
          <a:xfrm flipV="1">
            <a:off x="6662593" y="3793590"/>
            <a:ext cx="2295647" cy="2243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9525">
                <a:solidFill>
                  <a:schemeClr val="tx1"/>
                </a:solidFill>
              </a:ln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489142-D7D1-4F38-96FA-FF31B641A915}"/>
              </a:ext>
            </a:extLst>
          </p:cNvPr>
          <p:cNvSpPr/>
          <p:nvPr/>
        </p:nvSpPr>
        <p:spPr>
          <a:xfrm flipV="1">
            <a:off x="4732181" y="2200774"/>
            <a:ext cx="2381933" cy="2028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9525">
                <a:solidFill>
                  <a:schemeClr val="tx1"/>
                </a:solidFill>
              </a:ln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A5F7AF-23DE-4BDD-9DD8-8FA9DA076D3F}"/>
              </a:ext>
            </a:extLst>
          </p:cNvPr>
          <p:cNvSpPr/>
          <p:nvPr/>
        </p:nvSpPr>
        <p:spPr>
          <a:xfrm flipV="1">
            <a:off x="3961792" y="1997909"/>
            <a:ext cx="2943993" cy="2028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9525">
                <a:solidFill>
                  <a:schemeClr val="tx1"/>
                </a:solidFill>
              </a:ln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85F775-5D75-4AD5-B42A-4D3259815BC7}"/>
              </a:ext>
            </a:extLst>
          </p:cNvPr>
          <p:cNvSpPr txBox="1"/>
          <p:nvPr/>
        </p:nvSpPr>
        <p:spPr>
          <a:xfrm>
            <a:off x="262269" y="293888"/>
            <a:ext cx="40254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10.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관리자페이지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1CB573-10C2-411C-8BF2-E600AF2F371F}"/>
              </a:ext>
            </a:extLst>
          </p:cNvPr>
          <p:cNvSpPr txBox="1"/>
          <p:nvPr/>
        </p:nvSpPr>
        <p:spPr>
          <a:xfrm>
            <a:off x="815476" y="1446664"/>
            <a:ext cx="158377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게시물 관리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E69853-059C-4378-A759-6DDFB1561AED}"/>
              </a:ext>
            </a:extLst>
          </p:cNvPr>
          <p:cNvSpPr txBox="1"/>
          <p:nvPr/>
        </p:nvSpPr>
        <p:spPr>
          <a:xfrm>
            <a:off x="815475" y="3259267"/>
            <a:ext cx="158377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댓글 관리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65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374F342C-7F8E-4438-8E3D-4E5DE58E091E}"/>
              </a:ext>
            </a:extLst>
          </p:cNvPr>
          <p:cNvSpPr/>
          <p:nvPr/>
        </p:nvSpPr>
        <p:spPr>
          <a:xfrm>
            <a:off x="670066" y="570953"/>
            <a:ext cx="1138033" cy="1138033"/>
          </a:xfrm>
          <a:prstGeom prst="ellipse">
            <a:avLst/>
          </a:prstGeom>
          <a:solidFill>
            <a:srgbClr val="A0948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63A2B61-9EA4-4A8A-972D-898D2B8D8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"/>
                    </a14:imgEffect>
                    <a14:imgEffect>
                      <a14:colorTemperature colorTemp="3307"/>
                    </a14:imgEffect>
                    <a14:imgEffect>
                      <a14:saturation sat="5000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35" y="858622"/>
            <a:ext cx="562693" cy="562693"/>
          </a:xfrm>
          <a:prstGeom prst="rect">
            <a:avLst/>
          </a:prstGeom>
        </p:spPr>
      </p:pic>
      <p:sp>
        <p:nvSpPr>
          <p:cNvPr id="38" name="타원 37">
            <a:extLst>
              <a:ext uri="{FF2B5EF4-FFF2-40B4-BE49-F238E27FC236}">
                <a16:creationId xmlns:a16="http://schemas.microsoft.com/office/drawing/2014/main" id="{E0105044-36B9-4A4B-A8AC-2F472BFD665A}"/>
              </a:ext>
            </a:extLst>
          </p:cNvPr>
          <p:cNvSpPr/>
          <p:nvPr/>
        </p:nvSpPr>
        <p:spPr>
          <a:xfrm>
            <a:off x="750158" y="2198679"/>
            <a:ext cx="1138033" cy="1138033"/>
          </a:xfrm>
          <a:prstGeom prst="ellipse">
            <a:avLst/>
          </a:prstGeom>
          <a:solidFill>
            <a:srgbClr val="A0948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C0F5253-7CDC-4782-8B5D-5CD985F4D7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3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74" y="2455434"/>
            <a:ext cx="634536" cy="634536"/>
          </a:xfrm>
          <a:prstGeom prst="rect">
            <a:avLst/>
          </a:prstGeom>
        </p:spPr>
      </p:pic>
      <p:sp>
        <p:nvSpPr>
          <p:cNvPr id="51" name="TextBox 30">
            <a:extLst>
              <a:ext uri="{FF2B5EF4-FFF2-40B4-BE49-F238E27FC236}">
                <a16:creationId xmlns:a16="http://schemas.microsoft.com/office/drawing/2014/main" id="{38B9F72C-4462-4DD1-B7F3-4598AF3E8581}"/>
              </a:ext>
            </a:extLst>
          </p:cNvPr>
          <p:cNvSpPr txBox="1"/>
          <p:nvPr/>
        </p:nvSpPr>
        <p:spPr>
          <a:xfrm>
            <a:off x="1548382" y="5011430"/>
            <a:ext cx="7437648" cy="61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취미생활을 개발</a:t>
            </a: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있고</a:t>
            </a:r>
            <a:r>
              <a:rPr lang="en-US" altLang="ko-KR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highlight>
                  <a:srgbClr val="47887E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셀프 인테리어를 공유할 수 있는 커뮤니티</a:t>
            </a: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en-US" altLang="ko-KR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만들어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개인의 여가시간을 알차게 보낼 수 있는 공간을 만들고자 함</a:t>
            </a:r>
            <a:endParaRPr lang="en-US" altLang="ko-KR" sz="160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3752F5-05D3-487D-8217-B54C54D1E608}"/>
              </a:ext>
            </a:extLst>
          </p:cNvPr>
          <p:cNvSpPr txBox="1"/>
          <p:nvPr/>
        </p:nvSpPr>
        <p:spPr>
          <a:xfrm>
            <a:off x="2147440" y="955098"/>
            <a:ext cx="1022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  <a:cs typeface="Arial" panose="020B0604020202020204" pitchFamily="34" charset="0"/>
              </a:rPr>
              <a:t>잇집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andoll 삼립호빵체 TTF Outline" panose="00000500000000000000" pitchFamily="2" charset="-127"/>
              <a:ea typeface="Sandoll 삼립호빵체 TTF Outline" panose="000005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6722A-E403-461E-B463-E88EDBA5DDA4}"/>
              </a:ext>
            </a:extLst>
          </p:cNvPr>
          <p:cNvSpPr txBox="1"/>
          <p:nvPr/>
        </p:nvSpPr>
        <p:spPr>
          <a:xfrm>
            <a:off x="2028461" y="674877"/>
            <a:ext cx="1686258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프로젝트 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3E815-A136-4984-90D1-FF955A5B93ED}"/>
              </a:ext>
            </a:extLst>
          </p:cNvPr>
          <p:cNvSpPr txBox="1"/>
          <p:nvPr/>
        </p:nvSpPr>
        <p:spPr>
          <a:xfrm>
            <a:off x="2147907" y="2309240"/>
            <a:ext cx="1686258" cy="2923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A91939-E3FB-4480-9DB1-986065B54903}"/>
              </a:ext>
            </a:extLst>
          </p:cNvPr>
          <p:cNvSpPr txBox="1"/>
          <p:nvPr/>
        </p:nvSpPr>
        <p:spPr>
          <a:xfrm>
            <a:off x="5330731" y="3198297"/>
            <a:ext cx="3876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1. 1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인 가구의 증가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2.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코로나로 인한 방콕 시간 급증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3. </a:t>
            </a:r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개인 주거 환경에 관심 증가</a:t>
            </a: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76E27D-1811-41C3-9FAE-DFFAC739D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907" y="2767695"/>
            <a:ext cx="3133623" cy="1754041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111445" y="1025427"/>
            <a:ext cx="603273" cy="603273"/>
            <a:chOff x="7330154" y="908600"/>
            <a:chExt cx="800386" cy="800386"/>
          </a:xfrm>
        </p:grpSpPr>
        <p:sp>
          <p:nvSpPr>
            <p:cNvPr id="2" name="타원 1"/>
            <p:cNvSpPr/>
            <p:nvPr/>
          </p:nvSpPr>
          <p:spPr>
            <a:xfrm>
              <a:off x="7330154" y="908600"/>
              <a:ext cx="800386" cy="80038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리디바탕" panose="020B0600000101010101" pitchFamily="34" charset="-127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078" y="1030963"/>
              <a:ext cx="499682" cy="507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610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89D2EF7-1F0F-4976-A775-8396120FC264}"/>
              </a:ext>
            </a:extLst>
          </p:cNvPr>
          <p:cNvSpPr txBox="1"/>
          <p:nvPr/>
        </p:nvSpPr>
        <p:spPr>
          <a:xfrm>
            <a:off x="262268" y="293888"/>
            <a:ext cx="56204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11.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좋아요 </a:t>
            </a:r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(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내방 게시판</a:t>
            </a:r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28" y="1771385"/>
            <a:ext cx="9060343" cy="397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16E0FA-4158-4442-BB4C-A78178DC0941}"/>
              </a:ext>
            </a:extLst>
          </p:cNvPr>
          <p:cNvSpPr txBox="1"/>
          <p:nvPr/>
        </p:nvSpPr>
        <p:spPr>
          <a:xfrm>
            <a:off x="3445367" y="4419926"/>
            <a:ext cx="171636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비회원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빈 하트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C5E6CD-8C2B-4D04-A274-DDDE36BDBD05}"/>
              </a:ext>
            </a:extLst>
          </p:cNvPr>
          <p:cNvSpPr/>
          <p:nvPr/>
        </p:nvSpPr>
        <p:spPr>
          <a:xfrm>
            <a:off x="1206602" y="2773159"/>
            <a:ext cx="1746324" cy="288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43F587-5AFF-47DD-947E-896E1A296E81}"/>
              </a:ext>
            </a:extLst>
          </p:cNvPr>
          <p:cNvSpPr/>
          <p:nvPr/>
        </p:nvSpPr>
        <p:spPr>
          <a:xfrm>
            <a:off x="998275" y="3616670"/>
            <a:ext cx="2315375" cy="288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D41BA3-E3D2-4EF3-BF3C-E47EDAA03A6A}"/>
              </a:ext>
            </a:extLst>
          </p:cNvPr>
          <p:cNvSpPr/>
          <p:nvPr/>
        </p:nvSpPr>
        <p:spPr>
          <a:xfrm>
            <a:off x="998274" y="4460181"/>
            <a:ext cx="2315375" cy="2888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A392F-2192-4314-9A3B-48A5A819AE33}"/>
              </a:ext>
            </a:extLst>
          </p:cNvPr>
          <p:cNvSpPr txBox="1"/>
          <p:nvPr/>
        </p:nvSpPr>
        <p:spPr>
          <a:xfrm>
            <a:off x="3072492" y="2732904"/>
            <a:ext cx="404976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회원이 좋아요 눌렀을 때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(Y) :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빨간 하트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A917F1-4E90-42D3-9042-B665790F0AD5}"/>
              </a:ext>
            </a:extLst>
          </p:cNvPr>
          <p:cNvSpPr txBox="1"/>
          <p:nvPr/>
        </p:nvSpPr>
        <p:spPr>
          <a:xfrm>
            <a:off x="3445367" y="3544257"/>
            <a:ext cx="4049761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회원이 좋아요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해제할 때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(N)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빈 하트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99289-F90A-4A91-B198-EAC4D14B63B0}"/>
              </a:ext>
            </a:extLst>
          </p:cNvPr>
          <p:cNvSpPr txBox="1"/>
          <p:nvPr/>
        </p:nvSpPr>
        <p:spPr>
          <a:xfrm>
            <a:off x="422828" y="986469"/>
            <a:ext cx="288572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※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클래스 찜 기능도 동일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27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89D2EF7-1F0F-4976-A775-8396120FC264}"/>
              </a:ext>
            </a:extLst>
          </p:cNvPr>
          <p:cNvSpPr txBox="1"/>
          <p:nvPr/>
        </p:nvSpPr>
        <p:spPr>
          <a:xfrm>
            <a:off x="262269" y="293888"/>
            <a:ext cx="321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12</a:t>
            </a:r>
            <a:r>
              <a:rPr lang="en-US" altLang="ko-KR" sz="4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유저 기능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C0C3FF-11F6-42CA-9D4E-6BCC30CA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81" y="3753399"/>
            <a:ext cx="6217784" cy="22873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CC3CE5F-7889-442D-83D4-0D47AECC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81" y="1266825"/>
            <a:ext cx="3667459" cy="18377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1C7746-B19C-4671-A9C9-125378C6F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210" y="1001774"/>
            <a:ext cx="3170019" cy="32630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오른쪽 9">
            <a:extLst>
              <a:ext uri="{FF2B5EF4-FFF2-40B4-BE49-F238E27FC236}">
                <a16:creationId xmlns:a16="http://schemas.microsoft.com/office/drawing/2014/main" id="{F1AF3D85-728D-462C-9C97-53B0B7E90A9E}"/>
              </a:ext>
            </a:extLst>
          </p:cNvPr>
          <p:cNvSpPr/>
          <p:nvPr/>
        </p:nvSpPr>
        <p:spPr>
          <a:xfrm rot="5400000">
            <a:off x="1947566" y="3446631"/>
            <a:ext cx="1066605" cy="227788"/>
          </a:xfrm>
          <a:prstGeom prst="rightArrow">
            <a:avLst>
              <a:gd name="adj1" fmla="val 50000"/>
              <a:gd name="adj2" fmla="val 72097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화살표: 오른쪽 9">
            <a:extLst>
              <a:ext uri="{FF2B5EF4-FFF2-40B4-BE49-F238E27FC236}">
                <a16:creationId xmlns:a16="http://schemas.microsoft.com/office/drawing/2014/main" id="{C92C98DD-491D-4CC1-AB8A-C9CA891A6CB1}"/>
              </a:ext>
            </a:extLst>
          </p:cNvPr>
          <p:cNvSpPr/>
          <p:nvPr/>
        </p:nvSpPr>
        <p:spPr>
          <a:xfrm>
            <a:off x="3819283" y="2788525"/>
            <a:ext cx="1516115" cy="23869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984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89D2EF7-1F0F-4976-A775-8396120FC264}"/>
              </a:ext>
            </a:extLst>
          </p:cNvPr>
          <p:cNvSpPr txBox="1"/>
          <p:nvPr/>
        </p:nvSpPr>
        <p:spPr>
          <a:xfrm>
            <a:off x="262269" y="293888"/>
            <a:ext cx="3210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13.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댓글 기능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733E5A2-38D2-4492-A1B3-762D8F0FF1AE}"/>
              </a:ext>
            </a:extLst>
          </p:cNvPr>
          <p:cNvPicPr/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89079" y="1260009"/>
            <a:ext cx="8727842" cy="24224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CD7A4C6-FD87-4254-BC73-979278A0EE73}"/>
              </a:ext>
            </a:extLst>
          </p:cNvPr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589079" y="3920695"/>
            <a:ext cx="4609613" cy="2343531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E63B04FB-BDF2-4E04-855F-5140E823B8DE}"/>
              </a:ext>
            </a:extLst>
          </p:cNvPr>
          <p:cNvSpPr txBox="1"/>
          <p:nvPr/>
        </p:nvSpPr>
        <p:spPr>
          <a:xfrm>
            <a:off x="5319143" y="4451981"/>
            <a:ext cx="417199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json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객체에 데이터 담아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redirect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시키지 않고 데이터 가져옴</a:t>
            </a:r>
            <a:endParaRPr lang="en-US" altLang="ko-KR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lvl="0"/>
            <a:endParaRPr lang="ko-KR" altLang="en-US" sz="2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lvl="0"/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mode</a:t>
            </a:r>
            <a:r>
              <a:rPr lang="ko-KR" altLang="en-US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추가해 지정된 위치로</a:t>
            </a:r>
            <a:r>
              <a:rPr lang="en-US" altLang="ko-KR" sz="2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reload</a:t>
            </a:r>
          </a:p>
        </p:txBody>
      </p:sp>
      <p:sp>
        <p:nvSpPr>
          <p:cNvPr id="17" name="직사각형 11">
            <a:extLst>
              <a:ext uri="{FF2B5EF4-FFF2-40B4-BE49-F238E27FC236}">
                <a16:creationId xmlns:a16="http://schemas.microsoft.com/office/drawing/2014/main" id="{6BCAF142-79D7-4C48-9129-B3590C50EA88}"/>
              </a:ext>
            </a:extLst>
          </p:cNvPr>
          <p:cNvSpPr/>
          <p:nvPr/>
        </p:nvSpPr>
        <p:spPr>
          <a:xfrm>
            <a:off x="3006834" y="2740843"/>
            <a:ext cx="6310087" cy="57607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16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89D2EF7-1F0F-4976-A775-8396120FC264}"/>
              </a:ext>
            </a:extLst>
          </p:cNvPr>
          <p:cNvSpPr txBox="1"/>
          <p:nvPr/>
        </p:nvSpPr>
        <p:spPr>
          <a:xfrm>
            <a:off x="262269" y="293888"/>
            <a:ext cx="3798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14.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조회수 제어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67"/>
          <a:stretch/>
        </p:blipFill>
        <p:spPr bwMode="auto">
          <a:xfrm>
            <a:off x="5548193" y="3147997"/>
            <a:ext cx="390345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10" y="1962135"/>
            <a:ext cx="4763372" cy="373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F6CA1D-3898-4753-9C25-6C21E38EE0F0}"/>
              </a:ext>
            </a:extLst>
          </p:cNvPr>
          <p:cNvSpPr txBox="1"/>
          <p:nvPr/>
        </p:nvSpPr>
        <p:spPr>
          <a:xfrm>
            <a:off x="1658964" y="5850022"/>
            <a:ext cx="20271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controller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6CA1D-3898-4753-9C25-6C21E38EE0F0}"/>
              </a:ext>
            </a:extLst>
          </p:cNvPr>
          <p:cNvSpPr txBox="1"/>
          <p:nvPr/>
        </p:nvSpPr>
        <p:spPr>
          <a:xfrm>
            <a:off x="6896974" y="4921334"/>
            <a:ext cx="16773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browser</a:t>
            </a:r>
            <a:endParaRPr lang="en-US" altLang="ko-KR" sz="3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5AA2D-56B4-4634-919F-4012E7E70B85}"/>
              </a:ext>
            </a:extLst>
          </p:cNvPr>
          <p:cNvSpPr txBox="1"/>
          <p:nvPr/>
        </p:nvSpPr>
        <p:spPr>
          <a:xfrm>
            <a:off x="422828" y="986469"/>
            <a:ext cx="392928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※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게시판 공통 기능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※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쿠키를 이용하여 무한 증가 막음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</p:txBody>
      </p:sp>
      <p:sp>
        <p:nvSpPr>
          <p:cNvPr id="13" name="직사각형 11">
            <a:extLst>
              <a:ext uri="{FF2B5EF4-FFF2-40B4-BE49-F238E27FC236}">
                <a16:creationId xmlns:a16="http://schemas.microsoft.com/office/drawing/2014/main" id="{6BCAF142-79D7-4C48-9129-B3590C50EA88}"/>
              </a:ext>
            </a:extLst>
          </p:cNvPr>
          <p:cNvSpPr/>
          <p:nvPr/>
        </p:nvSpPr>
        <p:spPr>
          <a:xfrm>
            <a:off x="262270" y="4554316"/>
            <a:ext cx="3954280" cy="114550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>
              <a:latin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0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89D2EF7-1F0F-4976-A775-8396120FC264}"/>
              </a:ext>
            </a:extLst>
          </p:cNvPr>
          <p:cNvSpPr txBox="1"/>
          <p:nvPr/>
        </p:nvSpPr>
        <p:spPr>
          <a:xfrm>
            <a:off x="262270" y="293888"/>
            <a:ext cx="3269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15.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접근 제한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E2D7A-07EA-47E1-8A6A-98DC2F7A9FA2}"/>
              </a:ext>
            </a:extLst>
          </p:cNvPr>
          <p:cNvSpPr txBox="1"/>
          <p:nvPr/>
        </p:nvSpPr>
        <p:spPr>
          <a:xfrm>
            <a:off x="989667" y="2068601"/>
            <a:ext cx="3269496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(1)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내방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/Q&amp;A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게시판 글쓰기 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9CA94-D760-4153-B769-55C9A712943E}"/>
              </a:ext>
            </a:extLst>
          </p:cNvPr>
          <p:cNvSpPr txBox="1"/>
          <p:nvPr/>
        </p:nvSpPr>
        <p:spPr>
          <a:xfrm>
            <a:off x="890634" y="1533011"/>
            <a:ext cx="29562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접근 제어가 필요한 곳은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6E145-95AB-4F02-BAD1-23403D097D0C}"/>
              </a:ext>
            </a:extLst>
          </p:cNvPr>
          <p:cNvSpPr txBox="1"/>
          <p:nvPr/>
        </p:nvSpPr>
        <p:spPr>
          <a:xfrm>
            <a:off x="989667" y="3344463"/>
            <a:ext cx="326949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(3)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게시판 글쓰기 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C72153-32D2-487C-B759-9AAA7CDF08A2}"/>
              </a:ext>
            </a:extLst>
          </p:cNvPr>
          <p:cNvSpPr txBox="1"/>
          <p:nvPr/>
        </p:nvSpPr>
        <p:spPr>
          <a:xfrm>
            <a:off x="972867" y="2614337"/>
            <a:ext cx="3286762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(2)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마이페이지 접근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DD5D-A3D7-4DE9-A227-D4CDA2C71DC1}"/>
              </a:ext>
            </a:extLst>
          </p:cNvPr>
          <p:cNvSpPr txBox="1"/>
          <p:nvPr/>
        </p:nvSpPr>
        <p:spPr>
          <a:xfrm>
            <a:off x="989667" y="3907367"/>
            <a:ext cx="326949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(4)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관리자페이지 접근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F79CF3-E20C-48FE-949E-A6CE8961981F}"/>
              </a:ext>
            </a:extLst>
          </p:cNvPr>
          <p:cNvSpPr txBox="1"/>
          <p:nvPr/>
        </p:nvSpPr>
        <p:spPr>
          <a:xfrm>
            <a:off x="890634" y="5407674"/>
            <a:ext cx="81208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 err="1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join.jsp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에서 필수로 입력해야 하는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리디바탕" pitchFamily="34" charset="-127"/>
                <a:ea typeface="리디바탕" pitchFamily="34" charset="-127"/>
                <a:cs typeface="Arial"/>
              </a:rPr>
              <a:t>email, pw, name, phone, texture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 값과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랜덤으로 주어지는 랜덤 </a:t>
            </a:r>
            <a:r>
              <a:rPr lang="ko-KR" altLang="en-US" sz="2000" dirty="0" err="1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프사인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008080"/>
                </a:highlight>
                <a:latin typeface="리디바탕" pitchFamily="34" charset="-127"/>
                <a:ea typeface="리디바탕" pitchFamily="34" charset="-127"/>
                <a:cs typeface="Arial"/>
              </a:rPr>
              <a:t>file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이 </a:t>
            </a:r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null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이 됨 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4490FB-5794-4367-AD36-555895E600CF}"/>
              </a:ext>
            </a:extLst>
          </p:cNvPr>
          <p:cNvSpPr txBox="1"/>
          <p:nvPr/>
        </p:nvSpPr>
        <p:spPr>
          <a:xfrm>
            <a:off x="972867" y="4631162"/>
            <a:ext cx="3286293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(5)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회원가입 시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</a:p>
          <a:p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바로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join2.jsp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올 경우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E1C0D-B0F6-4BD6-A25D-4A7BE58B2A45}"/>
              </a:ext>
            </a:extLst>
          </p:cNvPr>
          <p:cNvSpPr txBox="1"/>
          <p:nvPr/>
        </p:nvSpPr>
        <p:spPr>
          <a:xfrm>
            <a:off x="4573964" y="2311751"/>
            <a:ext cx="15840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(1)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회원 기능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B9B19A-4F18-4DEF-A1E6-764FCE8A999C}"/>
              </a:ext>
            </a:extLst>
          </p:cNvPr>
          <p:cNvSpPr txBox="1"/>
          <p:nvPr/>
        </p:nvSpPr>
        <p:spPr>
          <a:xfrm>
            <a:off x="4573964" y="3578347"/>
            <a:ext cx="182453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(2)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관리자 기능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DA4C021-4980-49B8-9DEE-146D245360A0}"/>
              </a:ext>
            </a:extLst>
          </p:cNvPr>
          <p:cNvCxnSpPr>
            <a:cxnSpLocks/>
          </p:cNvCxnSpPr>
          <p:nvPr/>
        </p:nvCxnSpPr>
        <p:spPr>
          <a:xfrm>
            <a:off x="296742" y="4439175"/>
            <a:ext cx="9308652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C644FB3-FE38-4A58-A3B2-A39B0BEED64B}"/>
              </a:ext>
            </a:extLst>
          </p:cNvPr>
          <p:cNvCxnSpPr>
            <a:cxnSpLocks/>
          </p:cNvCxnSpPr>
          <p:nvPr/>
        </p:nvCxnSpPr>
        <p:spPr>
          <a:xfrm>
            <a:off x="296742" y="3131891"/>
            <a:ext cx="9308652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2B02AD3-6A0E-4285-90DB-9CB4D7EE0B4B}"/>
              </a:ext>
            </a:extLst>
          </p:cNvPr>
          <p:cNvSpPr txBox="1"/>
          <p:nvPr/>
        </p:nvSpPr>
        <p:spPr>
          <a:xfrm>
            <a:off x="4611178" y="4889364"/>
            <a:ext cx="390203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(3) </a:t>
            </a:r>
            <a:r>
              <a:rPr lang="ko-KR" altLang="en-US" sz="2000" dirty="0"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/>
              </a:rPr>
              <a:t>논리적으로 막아져야 하는 기능</a:t>
            </a:r>
            <a:endParaRPr lang="en-US" altLang="ko-KR" sz="2000" dirty="0"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095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89D2EF7-1F0F-4976-A775-8396120FC264}"/>
              </a:ext>
            </a:extLst>
          </p:cNvPr>
          <p:cNvSpPr txBox="1"/>
          <p:nvPr/>
        </p:nvSpPr>
        <p:spPr>
          <a:xfrm>
            <a:off x="262270" y="293888"/>
            <a:ext cx="3269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15. 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itchFamily="34" charset="-127"/>
                <a:ea typeface="리디바탕" pitchFamily="34" charset="-127"/>
                <a:cs typeface="Arial" panose="020B0604020202020204" pitchFamily="34" charset="0"/>
              </a:rPr>
              <a:t>접근 제한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itchFamily="34" charset="-127"/>
              <a:ea typeface="리디바탕" pitchFamily="34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511ABF-15DB-4204-A5FD-31808750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06" y="1366262"/>
            <a:ext cx="8840598" cy="469077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DC797B-895C-4E05-9192-E39DAF9561A0}"/>
              </a:ext>
            </a:extLst>
          </p:cNvPr>
          <p:cNvSpPr/>
          <p:nvPr/>
        </p:nvSpPr>
        <p:spPr>
          <a:xfrm>
            <a:off x="453006" y="1366263"/>
            <a:ext cx="2320674" cy="20345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AC019AE-292C-4FDF-BD14-1E9720C7BD40}"/>
              </a:ext>
            </a:extLst>
          </p:cNvPr>
          <p:cNvSpPr/>
          <p:nvPr/>
        </p:nvSpPr>
        <p:spPr>
          <a:xfrm>
            <a:off x="963546" y="4307582"/>
            <a:ext cx="8188074" cy="168173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리디바탕" panose="020B0600000101010101" pitchFamily="34" charset="-127"/>
              <a:ea typeface="리디바탕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952C0F-A154-49FD-9DBE-8CCE6ADC2A88}"/>
              </a:ext>
            </a:extLst>
          </p:cNvPr>
          <p:cNvSpPr txBox="1"/>
          <p:nvPr/>
        </p:nvSpPr>
        <p:spPr>
          <a:xfrm>
            <a:off x="5638334" y="4107857"/>
            <a:ext cx="3961468" cy="9233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로그인 안 한 유저가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마이페이지로 접근할 때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(user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==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null) </a:t>
            </a:r>
            <a:r>
              <a:rPr lang="en-US" altLang="ko-KR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main.jsp</a:t>
            </a:r>
            <a:r>
              <a:rPr lang="ko-KR" altLang="en-US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돌아가도록 설계</a:t>
            </a:r>
            <a:endParaRPr lang="en-US" altLang="ko-KR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E02FC2-84A3-4113-B29E-5355545E7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479" y="1660734"/>
            <a:ext cx="4124325" cy="1076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3E8F9B-FB84-4A18-B09E-AE370E2C1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510" y="1541670"/>
            <a:ext cx="3162300" cy="2381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398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목차">
            <a:hlinkClick r:id="" action="ppaction://media"/>
            <a:extLst>
              <a:ext uri="{FF2B5EF4-FFF2-40B4-BE49-F238E27FC236}">
                <a16:creationId xmlns:a16="http://schemas.microsoft.com/office/drawing/2014/main" id="{425B9A22-F289-437B-BB93-2135D341C5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96FA7F-DEA6-4399-9351-1964F836A1F3}"/>
              </a:ext>
            </a:extLst>
          </p:cNvPr>
          <p:cNvSpPr txBox="1"/>
          <p:nvPr/>
        </p:nvSpPr>
        <p:spPr>
          <a:xfrm>
            <a:off x="1095302" y="2604498"/>
            <a:ext cx="2518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화면 시현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2D2D21-478A-46A9-B73C-8677168740B1}"/>
              </a:ext>
            </a:extLst>
          </p:cNvPr>
          <p:cNvGrpSpPr/>
          <p:nvPr/>
        </p:nvGrpSpPr>
        <p:grpSpPr>
          <a:xfrm>
            <a:off x="1074521" y="1335973"/>
            <a:ext cx="1162498" cy="1131455"/>
            <a:chOff x="1074521" y="1655288"/>
            <a:chExt cx="1162498" cy="113145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791754-2C9E-4F3F-B694-DCDEF58E9AEB}"/>
                </a:ext>
              </a:extLst>
            </p:cNvPr>
            <p:cNvSpPr txBox="1"/>
            <p:nvPr/>
          </p:nvSpPr>
          <p:spPr>
            <a:xfrm>
              <a:off x="1074521" y="1655288"/>
              <a:ext cx="1162498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06</a:t>
              </a:r>
              <a:endParaRPr lang="ko-KR" altLang="en-US" sz="6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BC2FBAB-4AE3-49F4-8E7C-32C15BD15FE9}"/>
                </a:ext>
              </a:extLst>
            </p:cNvPr>
            <p:cNvCxnSpPr/>
            <p:nvPr/>
          </p:nvCxnSpPr>
          <p:spPr>
            <a:xfrm>
              <a:off x="1211580" y="2786743"/>
              <a:ext cx="769257" cy="0"/>
            </a:xfrm>
            <a:prstGeom prst="line">
              <a:avLst/>
            </a:prstGeom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C6B9A7-BD5B-425D-AEE7-D52B54AC5636}"/>
              </a:ext>
            </a:extLst>
          </p:cNvPr>
          <p:cNvGrpSpPr/>
          <p:nvPr/>
        </p:nvGrpSpPr>
        <p:grpSpPr>
          <a:xfrm>
            <a:off x="964958" y="0"/>
            <a:ext cx="1277257" cy="957943"/>
            <a:chOff x="964958" y="0"/>
            <a:chExt cx="1277257" cy="95794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76D737E-A91A-43AC-B26D-D907162EE3EF}"/>
                </a:ext>
              </a:extLst>
            </p:cNvPr>
            <p:cNvSpPr/>
            <p:nvPr/>
          </p:nvSpPr>
          <p:spPr>
            <a:xfrm>
              <a:off x="964958" y="0"/>
              <a:ext cx="1277257" cy="957943"/>
            </a:xfrm>
            <a:prstGeom prst="rect">
              <a:avLst/>
            </a:prstGeom>
            <a:solidFill>
              <a:srgbClr val="D69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A50CF-0D8F-4062-8BF8-6605E597BE62}"/>
                </a:ext>
              </a:extLst>
            </p:cNvPr>
            <p:cNvSpPr txBox="1"/>
            <p:nvPr/>
          </p:nvSpPr>
          <p:spPr>
            <a:xfrm>
              <a:off x="1222712" y="356737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잇집</a:t>
              </a:r>
              <a:endPara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185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3D022AB1-076B-4810-9EB4-B48D59D635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FB62E-077E-41A7-AE09-F3B2C9A8F1F2}"/>
              </a:ext>
            </a:extLst>
          </p:cNvPr>
          <p:cNvSpPr txBox="1"/>
          <p:nvPr/>
        </p:nvSpPr>
        <p:spPr>
          <a:xfrm>
            <a:off x="1095301" y="2604498"/>
            <a:ext cx="78725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링크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.. 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  <a:hlinkClick r:id="rId3"/>
              </a:rPr>
              <a:t>http://192.168.0.109:8080/teamc2/00board/main.jsp</a:t>
            </a:r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40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F0ED8D0F-4C9B-475F-A460-014EB9A01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F0D0C-71BE-4FDB-8723-68D4DB69039D}"/>
              </a:ext>
            </a:extLst>
          </p:cNvPr>
          <p:cNvSpPr txBox="1"/>
          <p:nvPr/>
        </p:nvSpPr>
        <p:spPr>
          <a:xfrm>
            <a:off x="3961383" y="1539330"/>
            <a:ext cx="1983235" cy="1015663"/>
          </a:xfrm>
          <a:prstGeom prst="rect">
            <a:avLst/>
          </a:prstGeom>
          <a:solidFill>
            <a:srgbClr val="47887E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Q&amp;A</a:t>
            </a:r>
            <a:endParaRPr lang="ko-KR" altLang="en-US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84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44211FD5-3152-4947-980E-97BD64C1E8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F0D0C-71BE-4FDB-8723-68D4DB69039D}"/>
              </a:ext>
            </a:extLst>
          </p:cNvPr>
          <p:cNvSpPr txBox="1"/>
          <p:nvPr/>
        </p:nvSpPr>
        <p:spPr>
          <a:xfrm>
            <a:off x="2645319" y="1539330"/>
            <a:ext cx="4615366" cy="1938992"/>
          </a:xfrm>
          <a:prstGeom prst="rect">
            <a:avLst/>
          </a:prstGeom>
          <a:solidFill>
            <a:srgbClr val="47887E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경청해주셔서</a:t>
            </a:r>
            <a:endParaRPr lang="en-US" altLang="ko-KR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감사합니다</a:t>
            </a:r>
            <a:r>
              <a:rPr lang="en-US" altLang="ko-KR" sz="6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!</a:t>
            </a:r>
            <a:endParaRPr lang="ko-KR" altLang="en-US" sz="6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29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목차">
            <a:hlinkClick r:id="" action="ppaction://media"/>
            <a:extLst>
              <a:ext uri="{FF2B5EF4-FFF2-40B4-BE49-F238E27FC236}">
                <a16:creationId xmlns:a16="http://schemas.microsoft.com/office/drawing/2014/main" id="{173422CA-D992-4A8D-8A94-71C3B8EAFEA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96FA7F-DEA6-4399-9351-1964F836A1F3}"/>
              </a:ext>
            </a:extLst>
          </p:cNvPr>
          <p:cNvSpPr txBox="1"/>
          <p:nvPr/>
        </p:nvSpPr>
        <p:spPr>
          <a:xfrm>
            <a:off x="1095302" y="2604498"/>
            <a:ext cx="4450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개발 환경</a:t>
            </a:r>
            <a:r>
              <a:rPr lang="en-US" altLang="ko-KR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&amp; </a:t>
            </a:r>
            <a:r>
              <a: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현황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2D2D21-478A-46A9-B73C-8677168740B1}"/>
              </a:ext>
            </a:extLst>
          </p:cNvPr>
          <p:cNvGrpSpPr/>
          <p:nvPr/>
        </p:nvGrpSpPr>
        <p:grpSpPr>
          <a:xfrm>
            <a:off x="1074521" y="1335973"/>
            <a:ext cx="1184940" cy="1131455"/>
            <a:chOff x="1074521" y="1655288"/>
            <a:chExt cx="1184940" cy="113145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791754-2C9E-4F3F-B694-DCDEF58E9AEB}"/>
                </a:ext>
              </a:extLst>
            </p:cNvPr>
            <p:cNvSpPr txBox="1"/>
            <p:nvPr/>
          </p:nvSpPr>
          <p:spPr>
            <a:xfrm>
              <a:off x="1074521" y="1655288"/>
              <a:ext cx="1184940" cy="10926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5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03</a:t>
              </a:r>
              <a:endParaRPr lang="ko-KR" altLang="en-US" sz="6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BC2FBAB-4AE3-49F4-8E7C-32C15BD15FE9}"/>
                </a:ext>
              </a:extLst>
            </p:cNvPr>
            <p:cNvCxnSpPr/>
            <p:nvPr/>
          </p:nvCxnSpPr>
          <p:spPr>
            <a:xfrm>
              <a:off x="1211580" y="2786743"/>
              <a:ext cx="769257" cy="0"/>
            </a:xfrm>
            <a:prstGeom prst="line">
              <a:avLst/>
            </a:prstGeom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0C6B9A7-BD5B-425D-AEE7-D52B54AC5636}"/>
              </a:ext>
            </a:extLst>
          </p:cNvPr>
          <p:cNvGrpSpPr/>
          <p:nvPr/>
        </p:nvGrpSpPr>
        <p:grpSpPr>
          <a:xfrm>
            <a:off x="964958" y="0"/>
            <a:ext cx="1277257" cy="957943"/>
            <a:chOff x="964958" y="0"/>
            <a:chExt cx="1277257" cy="957943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76D737E-A91A-43AC-B26D-D907162EE3EF}"/>
                </a:ext>
              </a:extLst>
            </p:cNvPr>
            <p:cNvSpPr/>
            <p:nvPr/>
          </p:nvSpPr>
          <p:spPr>
            <a:xfrm>
              <a:off x="964958" y="0"/>
              <a:ext cx="1277257" cy="957943"/>
            </a:xfrm>
            <a:prstGeom prst="rect">
              <a:avLst/>
            </a:prstGeom>
            <a:solidFill>
              <a:srgbClr val="D69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3A50CF-0D8F-4062-8BF8-6605E597BE62}"/>
                </a:ext>
              </a:extLst>
            </p:cNvPr>
            <p:cNvSpPr txBox="1"/>
            <p:nvPr/>
          </p:nvSpPr>
          <p:spPr>
            <a:xfrm>
              <a:off x="1222712" y="356737"/>
              <a:ext cx="7617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  <a:cs typeface="Arial" panose="020B0604020202020204" pitchFamily="34" charset="0"/>
                </a:rPr>
                <a:t>잇집</a:t>
              </a:r>
              <a:endPara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15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 mute="1">
                <p:cTn id="2" fill="hold" display="0">
                  <p:stCondLst>
                    <p:cond delay="indefinite"/>
                  </p:stCondLst>
                </p:cTn>
                <p:tgtEl>
                  <p:spTgt spid="6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F620CA30-CE24-4A6F-AFCC-817857A68C94}"/>
              </a:ext>
            </a:extLst>
          </p:cNvPr>
          <p:cNvGrpSpPr/>
          <p:nvPr/>
        </p:nvGrpSpPr>
        <p:grpSpPr>
          <a:xfrm>
            <a:off x="544687" y="1295662"/>
            <a:ext cx="4151840" cy="1539446"/>
            <a:chOff x="3792492" y="1998711"/>
            <a:chExt cx="7223220" cy="2678271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BB384690-2F27-41C4-AFE8-B8EB382C1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821" y="3233693"/>
              <a:ext cx="108213" cy="182610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5238EB97-E605-456F-B822-9D3159A2DF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3044" y="3233693"/>
              <a:ext cx="108213" cy="182610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1E12F96-4E5F-4C99-80E7-866F48A3C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492" y="3521808"/>
              <a:ext cx="2571413" cy="1155174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F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45E20CF-ECF2-484A-A32B-99A66ED31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196" y="1998711"/>
              <a:ext cx="2568707" cy="1144352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3F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CB6216B-AAB3-4ADD-B29F-11D9E5E50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14" y="3521808"/>
              <a:ext cx="2571413" cy="115517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C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998DD6E-6DD2-4BE5-9EB5-59F229B8D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5014" y="1998711"/>
              <a:ext cx="2571413" cy="1144352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9C4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F099D61-78D7-4B2E-A3B3-670C800BE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4299" y="3521808"/>
              <a:ext cx="2571413" cy="115517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D69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19648ED-DDFF-40AA-AF35-64D8919E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4299" y="1998711"/>
              <a:ext cx="2568707" cy="1144352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D69F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4" name="Oval 13">
              <a:extLst>
                <a:ext uri="{FF2B5EF4-FFF2-40B4-BE49-F238E27FC236}">
                  <a16:creationId xmlns:a16="http://schemas.microsoft.com/office/drawing/2014/main" id="{46F5E42B-6153-4820-972E-4F326DD24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9884" y="2424798"/>
              <a:ext cx="1846385" cy="185179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5" name="Oval 14">
              <a:extLst>
                <a:ext uri="{FF2B5EF4-FFF2-40B4-BE49-F238E27FC236}">
                  <a16:creationId xmlns:a16="http://schemas.microsoft.com/office/drawing/2014/main" id="{F823BA3D-011F-4D6F-8A2B-B4A619189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5111" y="2424798"/>
              <a:ext cx="1846385" cy="185179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6" name="Oval 15">
              <a:extLst>
                <a:ext uri="{FF2B5EF4-FFF2-40B4-BE49-F238E27FC236}">
                  <a16:creationId xmlns:a16="http://schemas.microsoft.com/office/drawing/2014/main" id="{B8242FC6-BCBC-490E-8EC7-FCA979F17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3178" y="2424798"/>
              <a:ext cx="1846385" cy="185179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1FC8132-291D-47B0-BCCF-047F315AC8CB}"/>
                </a:ext>
              </a:extLst>
            </p:cNvPr>
            <p:cNvGrpSpPr/>
            <p:nvPr/>
          </p:nvGrpSpPr>
          <p:grpSpPr>
            <a:xfrm>
              <a:off x="5003126" y="3254898"/>
              <a:ext cx="4823198" cy="25701"/>
              <a:chOff x="5003126" y="3191760"/>
              <a:chExt cx="4823198" cy="25701"/>
            </a:xfrm>
          </p:grpSpPr>
          <p:sp>
            <p:nvSpPr>
              <p:cNvPr id="44" name="Rectangle 16">
                <a:extLst>
                  <a:ext uri="{FF2B5EF4-FFF2-40B4-BE49-F238E27FC236}">
                    <a16:creationId xmlns:a16="http://schemas.microsoft.com/office/drawing/2014/main" id="{2781493E-CCD1-45FD-A801-24C55C222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3126" y="3191760"/>
                <a:ext cx="179905" cy="257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77913" tIns="38957" rIns="77913" bIns="38957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5" name="Rectangle 17">
                <a:extLst>
                  <a:ext uri="{FF2B5EF4-FFF2-40B4-BE49-F238E27FC236}">
                    <a16:creationId xmlns:a16="http://schemas.microsoft.com/office/drawing/2014/main" id="{CF1F055B-E8D6-4F6F-8AA6-41B5B0DAA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9028" y="3191760"/>
                <a:ext cx="178552" cy="257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77913" tIns="38957" rIns="77913" bIns="38957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46" name="Rectangle 18">
                <a:extLst>
                  <a:ext uri="{FF2B5EF4-FFF2-40B4-BE49-F238E27FC236}">
                    <a16:creationId xmlns:a16="http://schemas.microsoft.com/office/drawing/2014/main" id="{10926A32-8A78-48A8-8E31-440331B47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46419" y="3191760"/>
                <a:ext cx="179905" cy="257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77913" tIns="38957" rIns="77913" bIns="38957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0" dirty="0"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4AC756-66A1-496E-8FC9-3F617F8C0093}"/>
                </a:ext>
              </a:extLst>
            </p:cNvPr>
            <p:cNvSpPr txBox="1"/>
            <p:nvPr/>
          </p:nvSpPr>
          <p:spPr>
            <a:xfrm>
              <a:off x="4357943" y="3388689"/>
              <a:ext cx="1470279" cy="10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Eclipse</a:t>
              </a:r>
            </a:p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4.20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5C1AFD-C06A-482D-ACAC-61B6133A4E29}"/>
                </a:ext>
              </a:extLst>
            </p:cNvPr>
            <p:cNvSpPr txBox="1"/>
            <p:nvPr/>
          </p:nvSpPr>
          <p:spPr>
            <a:xfrm>
              <a:off x="6649594" y="3388689"/>
              <a:ext cx="1537434" cy="58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Git hub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53C8B3-2402-4E7F-A755-741667E5BA96}"/>
                </a:ext>
              </a:extLst>
            </p:cNvPr>
            <p:cNvSpPr txBox="1"/>
            <p:nvPr/>
          </p:nvSpPr>
          <p:spPr>
            <a:xfrm>
              <a:off x="8707013" y="3388689"/>
              <a:ext cx="2058727" cy="5890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MySQL 8.0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B4C8AB-A536-421C-BBEE-06D29B2C79D4}"/>
                </a:ext>
              </a:extLst>
            </p:cNvPr>
            <p:cNvSpPr txBox="1"/>
            <p:nvPr/>
          </p:nvSpPr>
          <p:spPr>
            <a:xfrm>
              <a:off x="4493474" y="2612799"/>
              <a:ext cx="1199203" cy="696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62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Tool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2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1157A7-5FFF-42B2-82F9-03DC9E0BEB13}"/>
                </a:ext>
              </a:extLst>
            </p:cNvPr>
            <p:cNvSpPr txBox="1"/>
            <p:nvPr/>
          </p:nvSpPr>
          <p:spPr>
            <a:xfrm>
              <a:off x="6818705" y="2612799"/>
              <a:ext cx="1199203" cy="696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62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Tool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2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8FBC510-1BEB-4EC6-AC68-D222482F42BE}"/>
                </a:ext>
              </a:extLst>
            </p:cNvPr>
            <p:cNvSpPr txBox="1"/>
            <p:nvPr/>
          </p:nvSpPr>
          <p:spPr>
            <a:xfrm>
              <a:off x="9285696" y="2612799"/>
              <a:ext cx="901356" cy="696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62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DB</a:t>
              </a:r>
              <a:endPara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62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AE3FA75-1EC4-4429-A446-34DB3E3A13F8}"/>
              </a:ext>
            </a:extLst>
          </p:cNvPr>
          <p:cNvGrpSpPr/>
          <p:nvPr/>
        </p:nvGrpSpPr>
        <p:grpSpPr>
          <a:xfrm>
            <a:off x="536525" y="3119454"/>
            <a:ext cx="8815335" cy="2749151"/>
            <a:chOff x="731961" y="3648054"/>
            <a:chExt cx="8815335" cy="2749151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A4B4CDEB-C391-4F66-9E2C-E2E6F14E6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797" y="4357911"/>
              <a:ext cx="62200" cy="104963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657C0CDE-0473-43F8-8992-4566BB6F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534" y="4357911"/>
              <a:ext cx="62200" cy="104963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656AD939-F361-4FD2-B5EF-1A2E54CAD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961" y="4523516"/>
              <a:ext cx="1478024" cy="663984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C9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6E273765-67C6-4C94-9F06-408E3B73B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515" y="3648054"/>
              <a:ext cx="1476469" cy="657763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3C9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43AA6689-DFE4-4798-A556-7BFC26077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4523516"/>
              <a:ext cx="1478024" cy="66398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F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7C79F29-9C25-4075-AD9A-F3046B19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3648054"/>
              <a:ext cx="1478024" cy="657763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3F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C664496A-6516-4540-B0C6-35F9F730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777" y="4523516"/>
              <a:ext cx="1478024" cy="66398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087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1A7F8D1E-12C5-4EA7-A040-075AC9E9C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5777" y="3648054"/>
              <a:ext cx="1476469" cy="657763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087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5" name="Oval 13">
              <a:extLst>
                <a:ext uri="{FF2B5EF4-FFF2-40B4-BE49-F238E27FC236}">
                  <a16:creationId xmlns:a16="http://schemas.microsoft.com/office/drawing/2014/main" id="{54D7F1CF-5F45-45C9-A341-9F2D52749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882" y="3892965"/>
              <a:ext cx="1061285" cy="106439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6" name="Oval 14">
              <a:extLst>
                <a:ext uri="{FF2B5EF4-FFF2-40B4-BE49-F238E27FC236}">
                  <a16:creationId xmlns:a16="http://schemas.microsoft.com/office/drawing/2014/main" id="{232DADCA-9EFE-4C3A-AA09-86FA8BF91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5401" y="3892965"/>
              <a:ext cx="1061285" cy="106439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7" name="Oval 15">
              <a:extLst>
                <a:ext uri="{FF2B5EF4-FFF2-40B4-BE49-F238E27FC236}">
                  <a16:creationId xmlns:a16="http://schemas.microsoft.com/office/drawing/2014/main" id="{4559C336-C1DA-4B4B-8577-30A85781E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7805" y="3892965"/>
              <a:ext cx="1061285" cy="1064396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33B675E-9B39-4D89-9B5A-723B2A6AF370}"/>
                </a:ext>
              </a:extLst>
            </p:cNvPr>
            <p:cNvSpPr txBox="1"/>
            <p:nvPr/>
          </p:nvSpPr>
          <p:spPr>
            <a:xfrm>
              <a:off x="1250935" y="4255886"/>
              <a:ext cx="4571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jsp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8656A9-41FF-4EBB-B832-DCE36179A017}"/>
                </a:ext>
              </a:extLst>
            </p:cNvPr>
            <p:cNvSpPr txBox="1"/>
            <p:nvPr/>
          </p:nvSpPr>
          <p:spPr>
            <a:xfrm>
              <a:off x="2445520" y="4137510"/>
              <a:ext cx="731290" cy="6104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java</a:t>
              </a:r>
            </a:p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script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1E3836-BF2A-4274-9B41-E4AC5191AA5D}"/>
                </a:ext>
              </a:extLst>
            </p:cNvPr>
            <p:cNvSpPr txBox="1"/>
            <p:nvPr/>
          </p:nvSpPr>
          <p:spPr>
            <a:xfrm>
              <a:off x="3908080" y="4255886"/>
              <a:ext cx="473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css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3496531E-ECA8-45E0-AB42-8D7BEE92F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755" y="5733221"/>
              <a:ext cx="1478024" cy="663984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C9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EE9267EE-D0F1-4DE1-BD66-C6C07A9F1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309" y="4857759"/>
              <a:ext cx="1476469" cy="657763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3C9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2" name="Oval 13">
              <a:extLst>
                <a:ext uri="{FF2B5EF4-FFF2-40B4-BE49-F238E27FC236}">
                  <a16:creationId xmlns:a16="http://schemas.microsoft.com/office/drawing/2014/main" id="{EB27F80B-3D94-4FDA-8F1F-3E0C4E5ED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5676" y="5102670"/>
              <a:ext cx="1061285" cy="106439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13CA773-EE90-414E-948B-271ADFA49294}"/>
                </a:ext>
              </a:extLst>
            </p:cNvPr>
            <p:cNvSpPr txBox="1"/>
            <p:nvPr/>
          </p:nvSpPr>
          <p:spPr>
            <a:xfrm>
              <a:off x="4528643" y="5465591"/>
              <a:ext cx="5753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json</a:t>
              </a:r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657C0CDE-0473-43F8-8992-4566BB6F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194" y="5590310"/>
              <a:ext cx="62200" cy="104963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A4B4CDEB-C391-4F66-9E2C-E2E6F14E6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931" y="5567616"/>
              <a:ext cx="62200" cy="104963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657C0CDE-0473-43F8-8992-4566BB6F1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668" y="5567616"/>
              <a:ext cx="62200" cy="104963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43AA6689-DFE4-4798-A556-7BFC26077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5059" y="5733221"/>
              <a:ext cx="1478024" cy="66398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F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17C79F29-9C25-4075-AD9A-F3046B198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5059" y="4857759"/>
              <a:ext cx="1478024" cy="657763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3F3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C664496A-6516-4540-B0C6-35F9F7302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911" y="5733221"/>
              <a:ext cx="1478024" cy="663984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087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1A7F8D1E-12C5-4EA7-A040-075AC9E9C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911" y="4857759"/>
              <a:ext cx="1476469" cy="657763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087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9" name="Oval 14">
              <a:extLst>
                <a:ext uri="{FF2B5EF4-FFF2-40B4-BE49-F238E27FC236}">
                  <a16:creationId xmlns:a16="http://schemas.microsoft.com/office/drawing/2014/main" id="{232DADCA-9EFE-4C3A-AA09-86FA8BF91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535" y="5102670"/>
              <a:ext cx="1061285" cy="106439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0" name="Oval 15">
              <a:extLst>
                <a:ext uri="{FF2B5EF4-FFF2-40B4-BE49-F238E27FC236}">
                  <a16:creationId xmlns:a16="http://schemas.microsoft.com/office/drawing/2014/main" id="{4559C336-C1DA-4B4B-8577-30A85781E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939" y="5102670"/>
              <a:ext cx="1061285" cy="1064396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28656A9-41FF-4EBB-B832-DCE36179A017}"/>
                </a:ext>
              </a:extLst>
            </p:cNvPr>
            <p:cNvSpPr txBox="1"/>
            <p:nvPr/>
          </p:nvSpPr>
          <p:spPr>
            <a:xfrm>
              <a:off x="5746755" y="5455095"/>
              <a:ext cx="7677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jquery</a:t>
              </a:r>
              <a:endPara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B1E3836-BF2A-4274-9B41-E4AC5191AA5D}"/>
                </a:ext>
              </a:extLst>
            </p:cNvPr>
            <p:cNvSpPr txBox="1"/>
            <p:nvPr/>
          </p:nvSpPr>
          <p:spPr>
            <a:xfrm>
              <a:off x="7181908" y="5465591"/>
              <a:ext cx="561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ajax</a:t>
              </a:r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713BA842-DABB-4C77-8AEB-2B0BB49F7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9272" y="5733221"/>
              <a:ext cx="1478024" cy="663984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3C9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5C1782F-0E5B-4B88-845F-32D4E45E2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26" y="4857759"/>
              <a:ext cx="1476469" cy="657763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3C9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endPara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6" name="Oval 13">
              <a:extLst>
                <a:ext uri="{FF2B5EF4-FFF2-40B4-BE49-F238E27FC236}">
                  <a16:creationId xmlns:a16="http://schemas.microsoft.com/office/drawing/2014/main" id="{A51829BE-1079-4409-B5A3-8AE52A6AF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6193" y="5102670"/>
              <a:ext cx="1061285" cy="106439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B6F76E6-435D-4193-8320-65CC95287293}"/>
                </a:ext>
              </a:extLst>
            </p:cNvPr>
            <p:cNvSpPr txBox="1"/>
            <p:nvPr/>
          </p:nvSpPr>
          <p:spPr>
            <a:xfrm>
              <a:off x="8406627" y="5465591"/>
              <a:ext cx="8204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58"/>
                </a:spcBef>
                <a:tabLst>
                  <a:tab pos="56192" algn="l"/>
                  <a:tab pos="89906" algn="l"/>
                </a:tabLst>
              </a:pPr>
              <a:r>
                <a:rPr lang="en-US" altLang="ko-KR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servlet</a:t>
              </a:r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ADD9DB9D-9312-45D5-8809-E01EE52D2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711" y="5590310"/>
              <a:ext cx="62200" cy="104963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C5EDB951-4279-46A5-9161-01CF6ECF7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448" y="5567616"/>
              <a:ext cx="62200" cy="104963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7913" tIns="38957" rIns="77913" bIns="38957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C4E75CB-F846-42FB-A1A1-5F0293BC5B8E}"/>
              </a:ext>
            </a:extLst>
          </p:cNvPr>
          <p:cNvSpPr txBox="1"/>
          <p:nvPr/>
        </p:nvSpPr>
        <p:spPr>
          <a:xfrm>
            <a:off x="262269" y="293888"/>
            <a:ext cx="2358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개발 환경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87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물, 어두운, 검은색, 남자이(가) 표시된 사진&#10;&#10;자동 생성된 설명">
            <a:extLst>
              <a:ext uri="{FF2B5EF4-FFF2-40B4-BE49-F238E27FC236}">
                <a16:creationId xmlns:a16="http://schemas.microsoft.com/office/drawing/2014/main" id="{59D41871-210F-4EBD-B730-9AF7FC33C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93A7A35-8DD6-4234-91AB-E09B8B287A4B}"/>
              </a:ext>
            </a:extLst>
          </p:cNvPr>
          <p:cNvCxnSpPr>
            <a:cxnSpLocks/>
          </p:cNvCxnSpPr>
          <p:nvPr/>
        </p:nvCxnSpPr>
        <p:spPr>
          <a:xfrm>
            <a:off x="201200" y="3614553"/>
            <a:ext cx="9443645" cy="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3C4418CD-3CA9-4677-9527-B2C0E1BACDE4}"/>
              </a:ext>
            </a:extLst>
          </p:cNvPr>
          <p:cNvGrpSpPr/>
          <p:nvPr/>
        </p:nvGrpSpPr>
        <p:grpSpPr>
          <a:xfrm>
            <a:off x="1831273" y="2747730"/>
            <a:ext cx="1482253" cy="2596947"/>
            <a:chOff x="1872109" y="2566702"/>
            <a:chExt cx="1482253" cy="2596947"/>
          </a:xfrm>
        </p:grpSpPr>
        <p:sp>
          <p:nvSpPr>
            <p:cNvPr id="70" name="눈물 방울 69">
              <a:extLst>
                <a:ext uri="{FF2B5EF4-FFF2-40B4-BE49-F238E27FC236}">
                  <a16:creationId xmlns:a16="http://schemas.microsoft.com/office/drawing/2014/main" id="{F4337395-A93E-4CA5-830E-7920A742ED14}"/>
                </a:ext>
              </a:extLst>
            </p:cNvPr>
            <p:cNvSpPr/>
            <p:nvPr/>
          </p:nvSpPr>
          <p:spPr>
            <a:xfrm rot="19059099">
              <a:off x="1872109" y="3764319"/>
              <a:ext cx="1399330" cy="1399330"/>
            </a:xfrm>
            <a:prstGeom prst="teardrop">
              <a:avLst/>
            </a:prstGeom>
            <a:solidFill>
              <a:srgbClr val="3D4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99C6046-1A40-4BFE-A03C-92B55D059916}"/>
                </a:ext>
              </a:extLst>
            </p:cNvPr>
            <p:cNvSpPr/>
            <p:nvPr/>
          </p:nvSpPr>
          <p:spPr>
            <a:xfrm>
              <a:off x="2533771" y="3290983"/>
              <a:ext cx="174455" cy="174455"/>
            </a:xfrm>
            <a:prstGeom prst="ellipse">
              <a:avLst/>
            </a:prstGeom>
            <a:solidFill>
              <a:srgbClr val="3D4F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D92C393-460C-4754-8656-34D41318583C}"/>
                </a:ext>
              </a:extLst>
            </p:cNvPr>
            <p:cNvSpPr/>
            <p:nvPr/>
          </p:nvSpPr>
          <p:spPr>
            <a:xfrm>
              <a:off x="1980133" y="4191365"/>
              <a:ext cx="1218224" cy="7159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4.30~5.4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7" name="TextBox 30">
              <a:extLst>
                <a:ext uri="{FF2B5EF4-FFF2-40B4-BE49-F238E27FC236}">
                  <a16:creationId xmlns:a16="http://schemas.microsoft.com/office/drawing/2014/main" id="{E314D196-7F22-433C-AEF1-8E05057A781C}"/>
                </a:ext>
              </a:extLst>
            </p:cNvPr>
            <p:cNvSpPr txBox="1"/>
            <p:nvPr/>
          </p:nvSpPr>
          <p:spPr>
            <a:xfrm>
              <a:off x="1945363" y="2566702"/>
              <a:ext cx="1408999" cy="610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프로토타이핑</a:t>
              </a:r>
              <a:r>
                <a:rPr lang="en-US" altLang="ko-KR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DB </a:t>
              </a:r>
              <a:r>
                <a:rPr lang="ko-KR" altLang="en-US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설계</a:t>
              </a: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3A52350-2C03-4C4B-BF8C-98585F0503EA}"/>
              </a:ext>
            </a:extLst>
          </p:cNvPr>
          <p:cNvGrpSpPr/>
          <p:nvPr/>
        </p:nvGrpSpPr>
        <p:grpSpPr>
          <a:xfrm>
            <a:off x="337770" y="1776667"/>
            <a:ext cx="1555981" cy="3197405"/>
            <a:chOff x="456326" y="1616474"/>
            <a:chExt cx="1555981" cy="3197405"/>
          </a:xfrm>
        </p:grpSpPr>
        <p:sp>
          <p:nvSpPr>
            <p:cNvPr id="85" name="TextBox 2">
              <a:extLst>
                <a:ext uri="{FF2B5EF4-FFF2-40B4-BE49-F238E27FC236}">
                  <a16:creationId xmlns:a16="http://schemas.microsoft.com/office/drawing/2014/main" id="{87989712-678C-4A36-BF5D-D7224B349F0D}"/>
                </a:ext>
              </a:extLst>
            </p:cNvPr>
            <p:cNvSpPr txBox="1"/>
            <p:nvPr/>
          </p:nvSpPr>
          <p:spPr>
            <a:xfrm>
              <a:off x="456326" y="3659717"/>
              <a:ext cx="1555981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주제 선정</a:t>
              </a:r>
              <a:r>
                <a:rPr lang="ko-KR" altLang="en-US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및</a:t>
              </a:r>
              <a:endParaRPr lang="en-US" altLang="ko-KR" sz="16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600" b="1" spc="-6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요구분석서</a:t>
              </a:r>
              <a:r>
                <a:rPr lang="en-US" altLang="ko-KR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,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highlight>
                    <a:srgbClr val="47887E"/>
                  </a:highlight>
                  <a:latin typeface="리디바탕" panose="020B0600000101010101" pitchFamily="34" charset="-127"/>
                  <a:ea typeface="리디바탕" panose="020B0600000101010101" pitchFamily="34" charset="-127"/>
                </a:rPr>
                <a:t>VO/DTO/ERD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초안 작성</a:t>
              </a:r>
            </a:p>
          </p:txBody>
        </p:sp>
        <p:sp>
          <p:nvSpPr>
            <p:cNvPr id="73" name="눈물 방울 72">
              <a:extLst>
                <a:ext uri="{FF2B5EF4-FFF2-40B4-BE49-F238E27FC236}">
                  <a16:creationId xmlns:a16="http://schemas.microsoft.com/office/drawing/2014/main" id="{CF31153B-54DE-4A25-B10A-8D02E8E5E06B}"/>
                </a:ext>
              </a:extLst>
            </p:cNvPr>
            <p:cNvSpPr/>
            <p:nvPr/>
          </p:nvSpPr>
          <p:spPr>
            <a:xfrm rot="8100000">
              <a:off x="609657" y="1616474"/>
              <a:ext cx="1399330" cy="1399330"/>
            </a:xfrm>
            <a:prstGeom prst="teardrop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9D9A07C-409C-4C8F-B2E3-F7841E82D98D}"/>
                </a:ext>
              </a:extLst>
            </p:cNvPr>
            <p:cNvSpPr/>
            <p:nvPr/>
          </p:nvSpPr>
          <p:spPr>
            <a:xfrm>
              <a:off x="1199968" y="3340417"/>
              <a:ext cx="174455" cy="174455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74187DC-9862-448A-9F39-C478C0B2317B}"/>
                </a:ext>
              </a:extLst>
            </p:cNvPr>
            <p:cNvSpPr/>
            <p:nvPr/>
          </p:nvSpPr>
          <p:spPr>
            <a:xfrm>
              <a:off x="692793" y="1983389"/>
              <a:ext cx="1218224" cy="7159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4.26~4.30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0586D43-AFAC-4304-A123-C936CF6A4EEB}"/>
              </a:ext>
            </a:extLst>
          </p:cNvPr>
          <p:cNvGrpSpPr/>
          <p:nvPr/>
        </p:nvGrpSpPr>
        <p:grpSpPr>
          <a:xfrm>
            <a:off x="3285791" y="1778331"/>
            <a:ext cx="1654036" cy="2352843"/>
            <a:chOff x="3808734" y="1601906"/>
            <a:chExt cx="1654036" cy="2352843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53A05C7C-A2A4-4F77-982F-ACF53A676B5F}"/>
                </a:ext>
              </a:extLst>
            </p:cNvPr>
            <p:cNvSpPr/>
            <p:nvPr/>
          </p:nvSpPr>
          <p:spPr>
            <a:xfrm>
              <a:off x="4527797" y="3311527"/>
              <a:ext cx="174455" cy="174455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0DAEA38-3299-4291-ADB4-B2CC00352360}"/>
                </a:ext>
              </a:extLst>
            </p:cNvPr>
            <p:cNvGrpSpPr/>
            <p:nvPr/>
          </p:nvGrpSpPr>
          <p:grpSpPr>
            <a:xfrm>
              <a:off x="3808734" y="1601906"/>
              <a:ext cx="1654036" cy="2352843"/>
              <a:chOff x="3800345" y="1601906"/>
              <a:chExt cx="1654036" cy="2352843"/>
            </a:xfrm>
          </p:grpSpPr>
          <p:sp>
            <p:nvSpPr>
              <p:cNvPr id="72" name="눈물 방울 71">
                <a:extLst>
                  <a:ext uri="{FF2B5EF4-FFF2-40B4-BE49-F238E27FC236}">
                    <a16:creationId xmlns:a16="http://schemas.microsoft.com/office/drawing/2014/main" id="{54B14389-0562-42AE-A0D3-7BAABFADD501}"/>
                  </a:ext>
                </a:extLst>
              </p:cNvPr>
              <p:cNvSpPr/>
              <p:nvPr/>
            </p:nvSpPr>
            <p:spPr>
              <a:xfrm rot="8100000">
                <a:off x="3923045" y="1601906"/>
                <a:ext cx="1399330" cy="1399330"/>
              </a:xfrm>
              <a:prstGeom prst="teardrop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0225BB2-AEAD-4E0F-B431-AA1704D19887}"/>
                  </a:ext>
                </a:extLst>
              </p:cNvPr>
              <p:cNvSpPr/>
              <p:nvPr/>
            </p:nvSpPr>
            <p:spPr>
              <a:xfrm>
                <a:off x="4013598" y="1983164"/>
                <a:ext cx="1218224" cy="715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5.4~5.7</a:t>
                </a:r>
                <a:endPara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91" name="TextBox 35">
                <a:extLst>
                  <a:ext uri="{FF2B5EF4-FFF2-40B4-BE49-F238E27FC236}">
                    <a16:creationId xmlns:a16="http://schemas.microsoft.com/office/drawing/2014/main" id="{B9A0C895-A874-4989-8FA9-00BB709DA1D5}"/>
                  </a:ext>
                </a:extLst>
              </p:cNvPr>
              <p:cNvSpPr txBox="1"/>
              <p:nvPr/>
            </p:nvSpPr>
            <p:spPr>
              <a:xfrm>
                <a:off x="3800345" y="3616195"/>
                <a:ext cx="16540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글 게시판</a:t>
                </a: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구현</a:t>
                </a:r>
                <a:endParaRPr lang="en-US" altLang="ko-KR" sz="16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</p:grp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4E846914-1537-4319-BE75-455250A30762}"/>
              </a:ext>
            </a:extLst>
          </p:cNvPr>
          <p:cNvGrpSpPr/>
          <p:nvPr/>
        </p:nvGrpSpPr>
        <p:grpSpPr>
          <a:xfrm>
            <a:off x="4989779" y="2476332"/>
            <a:ext cx="2090376" cy="2829793"/>
            <a:chOff x="5162078" y="1361600"/>
            <a:chExt cx="2090376" cy="282979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E95D180-BEB5-48E1-B6B0-F5AA6F0CF866}"/>
                </a:ext>
              </a:extLst>
            </p:cNvPr>
            <p:cNvGrpSpPr/>
            <p:nvPr/>
          </p:nvGrpSpPr>
          <p:grpSpPr>
            <a:xfrm>
              <a:off x="5162078" y="1361600"/>
              <a:ext cx="2090376" cy="2829793"/>
              <a:chOff x="5176672" y="2376117"/>
              <a:chExt cx="2090376" cy="2829793"/>
            </a:xfrm>
          </p:grpSpPr>
          <p:sp>
            <p:nvSpPr>
              <p:cNvPr id="71" name="눈물 방울 70">
                <a:extLst>
                  <a:ext uri="{FF2B5EF4-FFF2-40B4-BE49-F238E27FC236}">
                    <a16:creationId xmlns:a16="http://schemas.microsoft.com/office/drawing/2014/main" id="{0B926E46-1C94-473A-833B-9F05B38ADDC2}"/>
                  </a:ext>
                </a:extLst>
              </p:cNvPr>
              <p:cNvSpPr/>
              <p:nvPr/>
            </p:nvSpPr>
            <p:spPr>
              <a:xfrm rot="19059099">
                <a:off x="5398668" y="3806580"/>
                <a:ext cx="1399330" cy="1399330"/>
              </a:xfrm>
              <a:prstGeom prst="teardrop">
                <a:avLst/>
              </a:prstGeom>
              <a:solidFill>
                <a:srgbClr val="3D4F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7913" tIns="38957" rIns="77913" bIns="389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1667FDA-EE9D-4D01-B237-3D4BD27347B6}"/>
                  </a:ext>
                </a:extLst>
              </p:cNvPr>
              <p:cNvSpPr/>
              <p:nvPr/>
            </p:nvSpPr>
            <p:spPr>
              <a:xfrm>
                <a:off x="6047405" y="3333728"/>
                <a:ext cx="174455" cy="174455"/>
              </a:xfrm>
              <a:prstGeom prst="ellipse">
                <a:avLst/>
              </a:prstGeom>
              <a:solidFill>
                <a:srgbClr val="3D4F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7913" tIns="38957" rIns="77913" bIns="3895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89" name="TextBox 33">
                <a:extLst>
                  <a:ext uri="{FF2B5EF4-FFF2-40B4-BE49-F238E27FC236}">
                    <a16:creationId xmlns:a16="http://schemas.microsoft.com/office/drawing/2014/main" id="{210686DC-308B-4906-B3B0-A6D8EC6488E8}"/>
                  </a:ext>
                </a:extLst>
              </p:cNvPr>
              <p:cNvSpPr txBox="1"/>
              <p:nvPr/>
            </p:nvSpPr>
            <p:spPr>
              <a:xfrm>
                <a:off x="5176672" y="2376117"/>
                <a:ext cx="2090376" cy="882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글 게시판 구현 완료</a:t>
                </a:r>
                <a:r>
                  <a:rPr lang="en-US" altLang="ko-KR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글 게시판 </a:t>
                </a: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댓글 구현</a:t>
                </a:r>
                <a:r>
                  <a:rPr lang="en-US" altLang="ko-KR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포토 게시판 구현 초안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7C6C6458-544D-4BE5-8C9B-5A3AB13EAE87}"/>
                </a:ext>
              </a:extLst>
            </p:cNvPr>
            <p:cNvSpPr/>
            <p:nvPr/>
          </p:nvSpPr>
          <p:spPr>
            <a:xfrm>
              <a:off x="5474627" y="3239156"/>
              <a:ext cx="1218224" cy="7159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5.10~5.12</a:t>
              </a:r>
              <a:endParaRPr lang="ko-KR" altLang="en-US" sz="1534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384743" y="1579146"/>
            <a:ext cx="146770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ctr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b="1" spc="-6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b="1" spc="-6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차 중간발표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C42ED8-F5C2-4E1E-AE56-9FA69DFD2D88}"/>
              </a:ext>
            </a:extLst>
          </p:cNvPr>
          <p:cNvGrpSpPr/>
          <p:nvPr/>
        </p:nvGrpSpPr>
        <p:grpSpPr>
          <a:xfrm>
            <a:off x="7080155" y="1579146"/>
            <a:ext cx="2104903" cy="3548306"/>
            <a:chOff x="7080155" y="1579146"/>
            <a:chExt cx="2104903" cy="3548306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4EFEC45A-9DB0-41A7-B016-454FAC7DB2A8}"/>
                </a:ext>
              </a:extLst>
            </p:cNvPr>
            <p:cNvSpPr/>
            <p:nvPr/>
          </p:nvSpPr>
          <p:spPr>
            <a:xfrm>
              <a:off x="7922246" y="3451661"/>
              <a:ext cx="174455" cy="174455"/>
            </a:xfrm>
            <a:prstGeom prst="ellipse">
              <a:avLst/>
            </a:prstGeom>
            <a:solidFill>
              <a:srgbClr val="3E3D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E6722BD-6DD2-4CC2-BF27-FC0D6CF2E2BA}"/>
                </a:ext>
              </a:extLst>
            </p:cNvPr>
            <p:cNvGrpSpPr/>
            <p:nvPr/>
          </p:nvGrpSpPr>
          <p:grpSpPr>
            <a:xfrm>
              <a:off x="7080155" y="1751346"/>
              <a:ext cx="2104903" cy="3376106"/>
              <a:chOff x="6631749" y="1621520"/>
              <a:chExt cx="2104903" cy="3376106"/>
            </a:xfrm>
          </p:grpSpPr>
          <p:sp>
            <p:nvSpPr>
              <p:cNvPr id="74" name="눈물 방울 73">
                <a:extLst>
                  <a:ext uri="{FF2B5EF4-FFF2-40B4-BE49-F238E27FC236}">
                    <a16:creationId xmlns:a16="http://schemas.microsoft.com/office/drawing/2014/main" id="{091DFFA4-7838-44C7-91B0-3E57436CA77F}"/>
                  </a:ext>
                </a:extLst>
              </p:cNvPr>
              <p:cNvSpPr/>
              <p:nvPr/>
            </p:nvSpPr>
            <p:spPr>
              <a:xfrm rot="8100000">
                <a:off x="6877393" y="1621520"/>
                <a:ext cx="1399330" cy="1399330"/>
              </a:xfrm>
              <a:prstGeom prst="teardrop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153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7123A25C-D5F1-412B-BFC8-F00ED7576B4B}"/>
                  </a:ext>
                </a:extLst>
              </p:cNvPr>
              <p:cNvSpPr/>
              <p:nvPr/>
            </p:nvSpPr>
            <p:spPr>
              <a:xfrm>
                <a:off x="6967946" y="1963227"/>
                <a:ext cx="1218224" cy="7159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sz="1534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5.13~</a:t>
                </a:r>
                <a:endPara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93" name="TextBox 37">
                <a:extLst>
                  <a:ext uri="{FF2B5EF4-FFF2-40B4-BE49-F238E27FC236}">
                    <a16:creationId xmlns:a16="http://schemas.microsoft.com/office/drawing/2014/main" id="{2C3BB304-E9E2-44A7-BEC3-EEBC7B511E72}"/>
                  </a:ext>
                </a:extLst>
              </p:cNvPr>
              <p:cNvSpPr txBox="1"/>
              <p:nvPr/>
            </p:nvSpPr>
            <p:spPr>
              <a:xfrm>
                <a:off x="6631749" y="3622891"/>
                <a:ext cx="2104903" cy="1374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포토 게시판</a:t>
                </a:r>
                <a:r>
                  <a:rPr lang="en-US" altLang="ko-KR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  </a:t>
                </a:r>
                <a:r>
                  <a:rPr lang="ko-KR" altLang="en-US" sz="1600" b="1" spc="-60" dirty="0" err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마이페이지</a:t>
                </a:r>
                <a:r>
                  <a:rPr lang="en-US" altLang="ko-KR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,</a:t>
                </a: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구현</a:t>
                </a:r>
                <a:r>
                  <a:rPr lang="en-US" altLang="ko-KR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</a:t>
                </a: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중</a:t>
                </a:r>
                <a:r>
                  <a:rPr lang="en-US" altLang="ko-KR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highlight>
                      <a:srgbClr val="47887E"/>
                    </a:highlight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…</a:t>
                </a: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코드 통합 후 총 정리</a:t>
                </a:r>
                <a:r>
                  <a:rPr lang="en-US" altLang="ko-KR" sz="1600" b="1" spc="-6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…</a:t>
                </a: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169CEAB-283F-4A85-953E-1BDBFBB90337}"/>
                </a:ext>
              </a:extLst>
            </p:cNvPr>
            <p:cNvSpPr/>
            <p:nvPr/>
          </p:nvSpPr>
          <p:spPr>
            <a:xfrm>
              <a:off x="7294013" y="1579146"/>
              <a:ext cx="1462901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b="1" spc="-6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rPr>
                <a:t>2</a:t>
              </a:r>
              <a:r>
                <a:rPr lang="ko-KR" altLang="en-US" b="1" spc="-6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리디바탕" panose="020B0600000101010101" pitchFamily="34" charset="-127"/>
                  <a:ea typeface="리디바탕" panose="020B0600000101010101" pitchFamily="34" charset="-127"/>
                </a:rPr>
                <a:t>차 최종발표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FE80734-EAE2-4562-B90A-0C688A4FA30E}"/>
              </a:ext>
            </a:extLst>
          </p:cNvPr>
          <p:cNvSpPr txBox="1"/>
          <p:nvPr/>
        </p:nvSpPr>
        <p:spPr>
          <a:xfrm>
            <a:off x="262269" y="293888"/>
            <a:ext cx="44342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2</a:t>
            </a:r>
            <a:r>
              <a:rPr lang="ko-KR" altLang="en-US" sz="4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차 발표 직후 현황</a:t>
            </a:r>
            <a:endParaRPr lang="en-US" altLang="ko-KR" sz="4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2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1636</TotalTime>
  <Words>1220</Words>
  <Application>Microsoft Office PowerPoint</Application>
  <PresentationFormat>A4 용지(210x297mm)</PresentationFormat>
  <Paragraphs>350</Paragraphs>
  <Slides>69</Slides>
  <Notes>0</Notes>
  <HiddenSlides>0</HiddenSlides>
  <MMClips>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Sandoll 삼립호빵체 TTF Outline</vt:lpstr>
      <vt:lpstr>Arial</vt:lpstr>
      <vt:lpstr>맑은 고딕</vt:lpstr>
      <vt:lpstr>리디바탕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kyuong su yoo</dc:creator>
  <cp:lastModifiedBy>MYCOM</cp:lastModifiedBy>
  <cp:revision>206</cp:revision>
  <dcterms:created xsi:type="dcterms:W3CDTF">2019-11-30T16:57:23Z</dcterms:created>
  <dcterms:modified xsi:type="dcterms:W3CDTF">2021-06-28T06:41:48Z</dcterms:modified>
</cp:coreProperties>
</file>